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343" r:id="rId2"/>
    <p:sldId id="303" r:id="rId3"/>
    <p:sldId id="260" r:id="rId4"/>
    <p:sldId id="333" r:id="rId5"/>
    <p:sldId id="270" r:id="rId6"/>
    <p:sldId id="266" r:id="rId7"/>
    <p:sldId id="301" r:id="rId8"/>
    <p:sldId id="309" r:id="rId9"/>
    <p:sldId id="302" r:id="rId10"/>
    <p:sldId id="310" r:id="rId11"/>
    <p:sldId id="275" r:id="rId12"/>
    <p:sldId id="277" r:id="rId13"/>
    <p:sldId id="293" r:id="rId14"/>
    <p:sldId id="339" r:id="rId15"/>
    <p:sldId id="279" r:id="rId16"/>
    <p:sldId id="340" r:id="rId17"/>
    <p:sldId id="294" r:id="rId18"/>
    <p:sldId id="283" r:id="rId19"/>
    <p:sldId id="296" r:id="rId20"/>
    <p:sldId id="284" r:id="rId21"/>
    <p:sldId id="358" r:id="rId22"/>
    <p:sldId id="359" r:id="rId23"/>
    <p:sldId id="331" r:id="rId24"/>
    <p:sldId id="317" r:id="rId25"/>
    <p:sldId id="318" r:id="rId26"/>
    <p:sldId id="368" r:id="rId27"/>
    <p:sldId id="319" r:id="rId28"/>
    <p:sldId id="360" r:id="rId29"/>
    <p:sldId id="361" r:id="rId30"/>
    <p:sldId id="334" r:id="rId31"/>
    <p:sldId id="337" r:id="rId32"/>
    <p:sldId id="353" r:id="rId33"/>
    <p:sldId id="355" r:id="rId34"/>
    <p:sldId id="354" r:id="rId35"/>
    <p:sldId id="366" r:id="rId36"/>
    <p:sldId id="356" r:id="rId37"/>
    <p:sldId id="357" r:id="rId38"/>
    <p:sldId id="342" r:id="rId39"/>
    <p:sldId id="338" r:id="rId40"/>
    <p:sldId id="314" r:id="rId41"/>
  </p:sldIdLst>
  <p:sldSz cx="12192000" cy="6858000"/>
  <p:notesSz cx="6858000" cy="9144000"/>
  <p:embeddedFontLst>
    <p:embeddedFont>
      <p:font typeface="Berkeley Mono" pitchFamily="49" charset="77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4"/>
    <a:srgbClr val="3367FF"/>
    <a:srgbClr val="7E64C8"/>
    <a:srgbClr val="FFCB35"/>
    <a:srgbClr val="0063A4"/>
    <a:srgbClr val="D96E74"/>
    <a:srgbClr val="E4A352"/>
    <a:srgbClr val="6492BE"/>
    <a:srgbClr val="EA4352"/>
    <a:srgbClr val="AB5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7"/>
    <p:restoredTop sz="80544"/>
  </p:normalViewPr>
  <p:slideViewPr>
    <p:cSldViewPr snapToGrid="0">
      <p:cViewPr varScale="1">
        <p:scale>
          <a:sx n="102" d="100"/>
          <a:sy n="102" d="100"/>
        </p:scale>
        <p:origin x="18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84E9A-1B14-8C4C-9CC3-6E5326225A27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ECD37-7578-5841-BA69-0799BBB3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65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77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54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89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62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93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29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12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72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40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99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0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26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25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48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more details, including genetic representation, formalism will be discussed in the paper</a:t>
            </a:r>
          </a:p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67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1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07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3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43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91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latin typeface="Berkeley Mono" pitchFamily="49" charset="77"/>
              </a:rPr>
              <a:t>https://</a:t>
            </a:r>
            <a:r>
              <a:rPr lang="en-US" sz="1200" dirty="0" err="1">
                <a:latin typeface="Berkeley Mono" pitchFamily="49" charset="77"/>
              </a:rPr>
              <a:t>www.nbcnews.com</a:t>
            </a:r>
            <a:r>
              <a:rPr lang="en-US" sz="1200" dirty="0">
                <a:latin typeface="Berkeley Mono" pitchFamily="49" charset="77"/>
              </a:rPr>
              <a:t>/tech/tech-news/self-driving-uber-car-</a:t>
            </a:r>
            <a:br>
              <a:rPr lang="en-US" sz="1200" dirty="0">
                <a:latin typeface="Berkeley Mono" pitchFamily="49" charset="77"/>
              </a:rPr>
            </a:br>
            <a:r>
              <a:rPr lang="en-US" sz="1200" dirty="0">
                <a:latin typeface="Berkeley Mono" pitchFamily="49" charset="77"/>
              </a:rPr>
              <a:t>hit-killed-woman-did-not-recognize-n1079281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latin typeface="Berkeley Mono" pitchFamily="49" charset="77"/>
              </a:rPr>
              <a:t>https://</a:t>
            </a:r>
            <a:r>
              <a:rPr lang="en-US" sz="1200" dirty="0" err="1">
                <a:latin typeface="Berkeley Mono" pitchFamily="49" charset="77"/>
              </a:rPr>
              <a:t>www.cnbc.com</a:t>
            </a:r>
            <a:r>
              <a:rPr lang="en-US" sz="1200" dirty="0">
                <a:latin typeface="Berkeley Mono" pitchFamily="49" charset="77"/>
              </a:rPr>
              <a:t>/2021/12/14/</a:t>
            </a:r>
            <a:r>
              <a:rPr lang="en-US" sz="1200" dirty="0" err="1">
                <a:latin typeface="Berkeley Mono" pitchFamily="49" charset="77"/>
              </a:rPr>
              <a:t>california</a:t>
            </a:r>
            <a:r>
              <a:rPr lang="en-US" sz="1200" dirty="0">
                <a:latin typeface="Berkeley Mono" pitchFamily="49" charset="77"/>
              </a:rPr>
              <a:t>-halts-</a:t>
            </a:r>
            <a:r>
              <a:rPr lang="en-US" sz="1200" dirty="0" err="1">
                <a:latin typeface="Berkeley Mono" pitchFamily="49" charset="77"/>
              </a:rPr>
              <a:t>ponyais</a:t>
            </a:r>
            <a:r>
              <a:rPr lang="en-US" sz="1200" dirty="0">
                <a:latin typeface="Berkeley Mono" pitchFamily="49" charset="77"/>
              </a:rPr>
              <a:t>-driverless-</a:t>
            </a:r>
            <a:br>
              <a:rPr lang="en-US" sz="1200" dirty="0">
                <a:latin typeface="Berkeley Mono" pitchFamily="49" charset="77"/>
              </a:rPr>
            </a:br>
            <a:r>
              <a:rPr lang="en-US" sz="1200" dirty="0">
                <a:latin typeface="Berkeley Mono" pitchFamily="49" charset="77"/>
              </a:rPr>
              <a:t>testing-permit-after-</a:t>
            </a:r>
            <a:r>
              <a:rPr lang="en-US" sz="1200" dirty="0" err="1">
                <a:latin typeface="Berkeley Mono" pitchFamily="49" charset="77"/>
              </a:rPr>
              <a:t>accident.html</a:t>
            </a:r>
            <a:endParaRPr lang="en-US" sz="1200" dirty="0">
              <a:latin typeface="Berkeley Mono" pitchFamily="49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7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- 40 companies have permit for testing with a driver</a:t>
            </a:r>
          </a:p>
          <a:p>
            <a:r>
              <a:rPr lang="en-US" dirty="0"/>
              <a:t>- 7 companies have permit for driverless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57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7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8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33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03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ECD37-7578-5841-BA69-0799BBB33F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9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437F-C752-6181-3427-3C904C0A7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63104-BEA0-0511-68F3-DA4422EE2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B81F4-7115-30E0-49B6-44219939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DFDA-8525-C742-866D-F3D6AE067FA6}" type="datetime1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A2613-1CF2-AC08-89C0-04B7DAEBA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775F6-0858-025B-BBE9-291DD8BB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erkeley Mono" pitchFamily="49" charset="77"/>
              </a:defRPr>
            </a:lvl1pPr>
          </a:lstStyle>
          <a:p>
            <a:fld id="{85ADAA82-F5B0-7A4D-BD6D-87F975200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0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11A0-41BB-D498-BFD2-FAEE3B1C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05B21-5277-129D-DE6F-C7A0F156E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B8AD0-8E47-45FE-AF47-1E1B5DE9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5A5D-1E2D-2748-B414-453613D801BA}" type="datetime1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F358-51F5-B45F-5EA4-7EB43CAB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4C8D2-E18F-251D-08B5-71A4E465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80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CCAAA-7C87-CDEA-2623-103ACCB8D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C81CD-4CC3-0D63-07BA-EBCDB79F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DF00C-F693-9EB7-F334-A3D69DA52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830D-FBAE-3E43-AE93-D736A7F83D53}" type="datetime1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BB77-F3FE-5FAC-9BEE-A523FB57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D38BD-5A31-088C-3E9C-316DCCA0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B1C3-7753-BEE2-AC2A-4075897E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6F57-84BE-ACD9-5D42-28AFF440F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93A66-14DC-F88F-8CA1-A7967367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0E34B-628F-3149-821A-F204B3213AAF}" type="datetime1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4C447-2F2C-E429-051D-5257B68D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E7E1-0794-E3E9-8237-520FBE3A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8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AAEF9-3E38-9483-3EE3-B03559B5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1A18F-8666-8B45-48BF-0CCB2BFB6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F6DAB-504B-97A5-AE1B-379F8BB6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75EC-5E3F-8347-9CCD-07875FC4FF05}" type="datetime1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A5C3E-4D23-810D-331A-53B7F714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46558-0CBC-4404-B2B2-D391CCE5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erkeley Mono" pitchFamily="49" charset="77"/>
              </a:defRPr>
            </a:lvl1pPr>
          </a:lstStyle>
          <a:p>
            <a:fld id="{85ADAA82-F5B0-7A4D-BD6D-87F975200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8AF5-64EA-BFCC-BE30-D44407A0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C007-BDFA-B047-95D1-0F1AA6042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0645D-D8A6-7B0A-17CE-19491DC16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5078C-FFB7-551F-070B-3A1ACB2A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8827-1F6F-864D-A10C-398D623EA241}" type="datetime1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BD5C6-0650-052D-6880-E61354452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B58D8-AFA3-A52D-C059-FA5A7429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6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6A86-EC1F-36F4-9D3B-F8E110D5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53E2-A48E-9F9B-B420-06089159A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82B76-34C7-0AD7-FA68-15722EFB0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23C36-21C7-8D05-3C52-245009ECA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A9716A-EE45-991F-AD7D-21CF35A354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312F87-2779-7517-CFE3-66919647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F6C0-F0F1-4E48-8103-AFA6C124C6C9}" type="datetime1">
              <a:rPr lang="en-US" smtClean="0"/>
              <a:t>5/21/23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EA93D-506E-3538-3D21-635C0E57D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63D8-797D-4CB1-EC45-BBC439CC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4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3962-D151-3BCE-6977-6BCE415F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9082D-01DE-38CF-77F8-7E1C8854A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3691-B1BF-4846-928E-815BA2785750}" type="datetime1">
              <a:rPr lang="en-US" smtClean="0"/>
              <a:t>5/21/23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F344E-A671-1173-A189-E5D77556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B84EB-65DB-C653-9934-3DCCB742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51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43DB4-68AD-532E-140F-F7424AD5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2CA8E-C24F-C44C-B732-187626EA7009}" type="datetime1">
              <a:rPr lang="en-US" smtClean="0"/>
              <a:t>5/21/23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E6FF7-49CF-C925-0C0B-5AEF53B3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125DF-C073-4218-EFDC-7E8BE54B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4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EB35-3885-355B-75AC-5CBAC2EF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38836-B203-FC02-DB8F-B447B9AD9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78347-6466-0669-983E-424D8E689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2858B-ABC8-0167-278F-E65EBC53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29F-BA97-9B41-8813-A6C6A162B361}" type="datetime1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11A01-3C69-2665-E70F-9CF95FDF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C65F5-D008-66A4-ECB5-08FFB902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C908-E5FC-69A9-016C-14BB8149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72BBF-7D6E-AC16-B9B7-AF5887650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E221B-7826-5045-6583-355BE44CF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5B0C7-2BDD-506C-5CA4-2D754B7A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9C0B-537F-E74A-B63A-EFE9B0DE655C}" type="datetime1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B1E5D-5039-20F1-3A33-76249723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07960-9360-A169-54FE-DD35EC14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33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CBAE9-01DF-02A6-2D20-E312F144A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7C217-E18B-5FD3-45AD-44C4B3C0D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92B9C-826F-7EDC-2D04-70615CDEC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7171B-992F-174B-85C0-0A9D6E917D9D}" type="datetime1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4DB6E-F9DC-2BEF-EC43-DB7AB9469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B41F7-AE00-D261-FA4F-8E391B11E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erkeley Mono" pitchFamily="49" charset="77"/>
              </a:defRPr>
            </a:lvl1pPr>
          </a:lstStyle>
          <a:p>
            <a:fld id="{85ADAA82-F5B0-7A4D-BD6D-87F975200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openxmlformats.org/officeDocument/2006/relationships/image" Target="../media/image34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1DDCC-871E-944D-05EC-124E484A9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461" y="2881828"/>
            <a:ext cx="11761076" cy="1655763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  <a:latin typeface="Berkeley Mono" pitchFamily="49" charset="77"/>
              </a:rPr>
              <a:t>Doppelgänger</a:t>
            </a:r>
            <a:r>
              <a:rPr lang="en-US" sz="5000" b="1" dirty="0">
                <a:latin typeface="Berkeley Mono" pitchFamily="49" charset="77"/>
              </a:rPr>
              <a:t> Testing </a:t>
            </a:r>
            <a:r>
              <a:rPr lang="en-US" sz="5000" dirty="0">
                <a:latin typeface="Berkeley Mono" pitchFamily="49" charset="77"/>
              </a:rPr>
              <a:t>for</a:t>
            </a:r>
            <a:r>
              <a:rPr lang="en-US" sz="5000" b="1" dirty="0">
                <a:latin typeface="Berkeley Mono" pitchFamily="49" charset="77"/>
              </a:rPr>
              <a:t> Autonomous Driving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98283-2408-7674-C497-199BA2F7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462" y="5201048"/>
            <a:ext cx="9144000" cy="1180168"/>
          </a:xfrm>
        </p:spPr>
        <p:txBody>
          <a:bodyPr>
            <a:noAutofit/>
          </a:bodyPr>
          <a:lstStyle/>
          <a:p>
            <a:pPr algn="l"/>
            <a:r>
              <a:rPr lang="en-US" sz="2000" u="sng" dirty="0" err="1">
                <a:latin typeface="Berkeley Mono" pitchFamily="49" charset="77"/>
              </a:rPr>
              <a:t>Yuqi</a:t>
            </a:r>
            <a:r>
              <a:rPr lang="en-US" sz="2000" u="sng" dirty="0">
                <a:latin typeface="Berkeley Mono" pitchFamily="49" charset="77"/>
              </a:rPr>
              <a:t> </a:t>
            </a:r>
            <a:r>
              <a:rPr lang="en-US" sz="2000" u="sng" dirty="0" err="1">
                <a:latin typeface="Berkeley Mono" pitchFamily="49" charset="77"/>
              </a:rPr>
              <a:t>Huai</a:t>
            </a:r>
            <a:r>
              <a:rPr lang="en-US" sz="2000" baseline="30000" dirty="0">
                <a:latin typeface="Berkeley Mono" pitchFamily="49" charset="77"/>
              </a:rPr>
              <a:t>*</a:t>
            </a:r>
            <a:r>
              <a:rPr lang="en-US" sz="2000" dirty="0">
                <a:latin typeface="Berkeley Mono" pitchFamily="49" charset="77"/>
              </a:rPr>
              <a:t>, </a:t>
            </a:r>
            <a:r>
              <a:rPr lang="en-US" sz="2000" dirty="0" err="1">
                <a:latin typeface="Berkeley Mono" pitchFamily="49" charset="77"/>
              </a:rPr>
              <a:t>Yuntianyi</a:t>
            </a:r>
            <a:r>
              <a:rPr lang="en-US" sz="2000" dirty="0">
                <a:latin typeface="Berkeley Mono" pitchFamily="49" charset="77"/>
              </a:rPr>
              <a:t> Chen</a:t>
            </a:r>
            <a:r>
              <a:rPr lang="en-US" sz="2000" baseline="30000" dirty="0">
                <a:latin typeface="Berkeley Mono" pitchFamily="49" charset="77"/>
              </a:rPr>
              <a:t>*</a:t>
            </a:r>
            <a:r>
              <a:rPr lang="en-US" sz="2000" dirty="0">
                <a:latin typeface="Berkeley Mono" pitchFamily="49" charset="77"/>
              </a:rPr>
              <a:t>, </a:t>
            </a:r>
            <a:r>
              <a:rPr lang="en-US" sz="2000" dirty="0" err="1">
                <a:latin typeface="Berkeley Mono" pitchFamily="49" charset="77"/>
              </a:rPr>
              <a:t>Sumaya</a:t>
            </a:r>
            <a:r>
              <a:rPr lang="en-US" sz="2000" dirty="0">
                <a:latin typeface="Berkeley Mono" pitchFamily="49" charset="77"/>
              </a:rPr>
              <a:t> </a:t>
            </a:r>
            <a:r>
              <a:rPr lang="en-US" sz="2000" dirty="0" err="1">
                <a:latin typeface="Berkeley Mono" pitchFamily="49" charset="77"/>
              </a:rPr>
              <a:t>Almanee</a:t>
            </a:r>
            <a:r>
              <a:rPr lang="en-US" sz="2000" baseline="30000" dirty="0">
                <a:latin typeface="Berkeley Mono" pitchFamily="49" charset="77"/>
              </a:rPr>
              <a:t>*</a:t>
            </a:r>
            <a:r>
              <a:rPr lang="en-US" sz="2000" dirty="0">
                <a:latin typeface="Berkeley Mono" pitchFamily="49" charset="77"/>
              </a:rPr>
              <a:t>,</a:t>
            </a:r>
          </a:p>
          <a:p>
            <a:pPr algn="l"/>
            <a:r>
              <a:rPr lang="en-US" sz="2000" dirty="0">
                <a:latin typeface="Berkeley Mono" pitchFamily="49" charset="77"/>
              </a:rPr>
              <a:t>Tuan Ngo</a:t>
            </a:r>
            <a:r>
              <a:rPr lang="en-US" sz="2000" baseline="30000" dirty="0">
                <a:latin typeface="Berkeley Mono" pitchFamily="49" charset="77"/>
              </a:rPr>
              <a:t>+</a:t>
            </a:r>
            <a:r>
              <a:rPr lang="en-US" sz="2000" dirty="0">
                <a:latin typeface="Berkeley Mono" pitchFamily="49" charset="77"/>
              </a:rPr>
              <a:t>, Xiang Liao</a:t>
            </a:r>
            <a:r>
              <a:rPr lang="en-US" sz="2000" baseline="30000" dirty="0">
                <a:latin typeface="Berkeley Mono" pitchFamily="49" charset="77"/>
              </a:rPr>
              <a:t>*</a:t>
            </a:r>
            <a:r>
              <a:rPr lang="en-US" sz="2000" dirty="0">
                <a:latin typeface="Berkeley Mono" pitchFamily="49" charset="77"/>
              </a:rPr>
              <a:t>, </a:t>
            </a:r>
            <a:r>
              <a:rPr lang="en-US" sz="2000" dirty="0" err="1">
                <a:latin typeface="Berkeley Mono" pitchFamily="49" charset="77"/>
              </a:rPr>
              <a:t>Ziwen</a:t>
            </a:r>
            <a:r>
              <a:rPr lang="en-US" sz="2000" dirty="0">
                <a:latin typeface="Berkeley Mono" pitchFamily="49" charset="77"/>
              </a:rPr>
              <a:t> Wan</a:t>
            </a:r>
            <a:r>
              <a:rPr lang="en-US" sz="2000" baseline="30000" dirty="0">
                <a:latin typeface="Berkeley Mono" pitchFamily="49" charset="77"/>
              </a:rPr>
              <a:t>*</a:t>
            </a:r>
            <a:r>
              <a:rPr lang="en-US" sz="2000" dirty="0">
                <a:latin typeface="Berkeley Mono" pitchFamily="49" charset="77"/>
              </a:rPr>
              <a:t>,</a:t>
            </a:r>
          </a:p>
          <a:p>
            <a:pPr algn="l"/>
            <a:r>
              <a:rPr lang="en-US" sz="2000" dirty="0">
                <a:latin typeface="Berkeley Mono" pitchFamily="49" charset="77"/>
              </a:rPr>
              <a:t>Qi Alfred Chen</a:t>
            </a:r>
            <a:r>
              <a:rPr lang="en-US" sz="2000" baseline="30000" dirty="0">
                <a:latin typeface="Berkeley Mono" pitchFamily="49" charset="77"/>
              </a:rPr>
              <a:t>*</a:t>
            </a:r>
            <a:r>
              <a:rPr lang="en-US" sz="2000" dirty="0">
                <a:latin typeface="Berkeley Mono" pitchFamily="49" charset="77"/>
              </a:rPr>
              <a:t>, Joshua Garcia</a:t>
            </a:r>
            <a:r>
              <a:rPr lang="en-US" sz="2000" baseline="30000" dirty="0">
                <a:latin typeface="Berkeley Mono" pitchFamily="49" charset="77"/>
              </a:rPr>
              <a:t>*</a:t>
            </a:r>
            <a:endParaRPr lang="en-US" sz="2000" dirty="0">
              <a:latin typeface="Berkeley Mono" pitchFamily="49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4E7E0-724D-C71E-2C92-1AB3EDE7BC5A}"/>
              </a:ext>
            </a:extLst>
          </p:cNvPr>
          <p:cNvSpPr/>
          <p:nvPr/>
        </p:nvSpPr>
        <p:spPr>
          <a:xfrm>
            <a:off x="215461" y="196230"/>
            <a:ext cx="11744169" cy="1371600"/>
          </a:xfrm>
          <a:prstGeom prst="rect">
            <a:avLst/>
          </a:prstGeom>
          <a:solidFill>
            <a:srgbClr val="0063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16ADF65-1DEE-01DC-ACA7-EBA43DCC2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652" y="424830"/>
            <a:ext cx="38862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47A81F-AA7C-94CE-AC1D-D93F77B9A211}"/>
              </a:ext>
            </a:extLst>
          </p:cNvPr>
          <p:cNvSpPr txBox="1"/>
          <p:nvPr/>
        </p:nvSpPr>
        <p:spPr>
          <a:xfrm>
            <a:off x="217220" y="2998113"/>
            <a:ext cx="48013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latin typeface="Berkeley Mono" pitchFamily="49" charset="77"/>
              </a:rPr>
              <a:t>Doppelgänger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80A34-64D0-AC6C-0597-0275F0AA0630}"/>
              </a:ext>
            </a:extLst>
          </p:cNvPr>
          <p:cNvSpPr txBox="1"/>
          <p:nvPr/>
        </p:nvSpPr>
        <p:spPr>
          <a:xfrm>
            <a:off x="8158589" y="5981106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Berkeley Mono" pitchFamily="49" charset="77"/>
              </a:rPr>
              <a:t>* University of California, Irvine</a:t>
            </a:r>
          </a:p>
          <a:p>
            <a:pPr algn="r"/>
            <a:r>
              <a:rPr lang="en-US" sz="1000" dirty="0">
                <a:latin typeface="Berkeley Mono" pitchFamily="49" charset="77"/>
              </a:rPr>
              <a:t>+ </a:t>
            </a:r>
            <a:r>
              <a:rPr lang="en-US" sz="1000" dirty="0">
                <a:effectLst/>
                <a:latin typeface="Berkeley Mono" pitchFamily="49" charset="77"/>
              </a:rPr>
              <a:t>VNU University of Engineering and Technology</a:t>
            </a:r>
            <a:endParaRPr lang="en-US" sz="1000" dirty="0">
              <a:latin typeface="Berkeley Mono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642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8FFE801-0389-4C10-6A23-834E53E03F24}"/>
              </a:ext>
            </a:extLst>
          </p:cNvPr>
          <p:cNvGrpSpPr/>
          <p:nvPr/>
        </p:nvGrpSpPr>
        <p:grpSpPr>
          <a:xfrm>
            <a:off x="8015094" y="1690688"/>
            <a:ext cx="2743200" cy="4665662"/>
            <a:chOff x="8015094" y="1690688"/>
            <a:chExt cx="2743200" cy="46656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210C74-3309-16DC-6FE5-0A9EE148382B}"/>
                </a:ext>
              </a:extLst>
            </p:cNvPr>
            <p:cNvSpPr/>
            <p:nvPr/>
          </p:nvSpPr>
          <p:spPr>
            <a:xfrm>
              <a:off x="8015094" y="1690688"/>
              <a:ext cx="2743200" cy="46656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42078BD-F3A7-5E36-387A-130BD6B32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5738" y="1692910"/>
              <a:ext cx="0" cy="1355090"/>
            </a:xfrm>
            <a:prstGeom prst="line">
              <a:avLst/>
            </a:prstGeom>
            <a:ln w="38100">
              <a:solidFill>
                <a:schemeClr val="accent4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FADE22-6310-479E-63B3-E17713CA1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5738" y="5001260"/>
              <a:ext cx="0" cy="1355090"/>
            </a:xfrm>
            <a:prstGeom prst="line">
              <a:avLst/>
            </a:prstGeom>
            <a:ln w="38100">
              <a:solidFill>
                <a:schemeClr val="accent4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Scenario #2:</a:t>
            </a:r>
            <a:br>
              <a:rPr lang="en-US" sz="4000" dirty="0">
                <a:latin typeface="Berkeley Mono" pitchFamily="49" charset="77"/>
              </a:rPr>
            </a:br>
            <a:r>
              <a:rPr lang="en-US" sz="4000" dirty="0">
                <a:latin typeface="Berkeley Mono" pitchFamily="49" charset="77"/>
              </a:rPr>
              <a:t>Left-turn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378BCA-19D9-B750-54D0-C9D4A184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80"/>
              </a:spcAft>
            </a:pPr>
            <a:r>
              <a:rPr lang="en-US" sz="2400" dirty="0">
                <a:latin typeface="Berkeley Mono" pitchFamily="49" charset="77"/>
              </a:rPr>
              <a:t>The </a:t>
            </a:r>
            <a:r>
              <a:rPr lang="en-US" sz="2400" b="1" dirty="0">
                <a:solidFill>
                  <a:srgbClr val="3367FF"/>
                </a:solidFill>
                <a:latin typeface="Berkeley Mono" pitchFamily="49" charset="77"/>
              </a:rPr>
              <a:t>AV</a:t>
            </a:r>
            <a:r>
              <a:rPr lang="en-US" sz="2400" dirty="0">
                <a:latin typeface="Berkeley Mono" pitchFamily="49" charset="77"/>
              </a:rPr>
              <a:t> turns left.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"/>
              </a:spcAft>
            </a:pPr>
            <a:r>
              <a:rPr lang="en-US" sz="2400" dirty="0">
                <a:latin typeface="Berkeley Mono" pitchFamily="49" charset="77"/>
              </a:rPr>
              <a:t>The </a:t>
            </a:r>
            <a:r>
              <a:rPr lang="en-US" sz="2400" b="1" dirty="0">
                <a:solidFill>
                  <a:srgbClr val="FF3B35"/>
                </a:solidFill>
                <a:latin typeface="Berkeley Mono" pitchFamily="49" charset="77"/>
              </a:rPr>
              <a:t>obstacle</a:t>
            </a:r>
            <a:r>
              <a:rPr lang="en-US" sz="2400" dirty="0">
                <a:latin typeface="Berkeley Mono" pitchFamily="49" charset="77"/>
              </a:rPr>
              <a:t> has the right-of-way, and the </a:t>
            </a:r>
            <a:r>
              <a:rPr lang="en-US" sz="2400" b="1" dirty="0">
                <a:solidFill>
                  <a:srgbClr val="3367FF"/>
                </a:solidFill>
                <a:latin typeface="Berkeley Mono" pitchFamily="49" charset="77"/>
              </a:rPr>
              <a:t>AV</a:t>
            </a:r>
            <a:r>
              <a:rPr lang="en-US" sz="2400" dirty="0">
                <a:latin typeface="Berkeley Mono" pitchFamily="49" charset="77"/>
              </a:rPr>
              <a:t> is fully </a:t>
            </a:r>
            <a:r>
              <a:rPr lang="en-US" sz="2400" dirty="0">
                <a:solidFill>
                  <a:schemeClr val="bg1"/>
                </a:solidFill>
                <a:latin typeface="Berkeley Mono" pitchFamily="49" charset="77"/>
              </a:rPr>
              <a:t>responsible</a:t>
            </a:r>
            <a:r>
              <a:rPr lang="en-US" sz="2400" dirty="0">
                <a:latin typeface="Berkeley Mono" pitchFamily="49" charset="7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"/>
              </a:spcAft>
              <a:buClr>
                <a:schemeClr val="tx1"/>
              </a:buClr>
            </a:pPr>
            <a:r>
              <a:rPr lang="en-US" sz="2400" dirty="0">
                <a:latin typeface="Berkeley Mono" pitchFamily="49" charset="77"/>
              </a:rPr>
              <a:t>Scenario</a:t>
            </a:r>
            <a:r>
              <a:rPr lang="en-US" sz="2400" b="1" dirty="0">
                <a:latin typeface="Berkeley Mono" pitchFamily="49" charset="77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Berkeley Mono" pitchFamily="49" charset="77"/>
              </a:rPr>
              <a:t>reveals</a:t>
            </a:r>
            <a:r>
              <a:rPr lang="en-US" sz="2400" dirty="0">
                <a:latin typeface="Berkeley Mono" pitchFamily="49" charset="77"/>
              </a:rPr>
              <a:t> ADS bug.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"/>
              </a:spcAft>
              <a:buClr>
                <a:schemeClr val="tx1"/>
              </a:buClr>
            </a:pPr>
            <a:r>
              <a:rPr lang="en-US" sz="2400" dirty="0">
                <a:latin typeface="Berkeley Mono" pitchFamily="49" charset="77"/>
              </a:rPr>
              <a:t>ADS </a:t>
            </a:r>
            <a:r>
              <a:rPr lang="en-US" sz="2400" dirty="0">
                <a:solidFill>
                  <a:schemeClr val="bg1"/>
                </a:solidFill>
                <a:latin typeface="Berkeley Mono" pitchFamily="49" charset="77"/>
              </a:rPr>
              <a:t>misbehavior</a:t>
            </a:r>
            <a:r>
              <a:rPr lang="en-US" sz="2400" dirty="0">
                <a:latin typeface="Berkeley Mono" pitchFamily="49" charset="77"/>
              </a:rPr>
              <a:t> exists.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66D4AC-B956-414E-7C38-9944FF72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536B1-FDCA-40C0-AE64-84FA833D9E41}"/>
              </a:ext>
            </a:extLst>
          </p:cNvPr>
          <p:cNvSpPr txBox="1"/>
          <p:nvPr/>
        </p:nvSpPr>
        <p:spPr>
          <a:xfrm>
            <a:off x="2709752" y="3608476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rkeley Mono" pitchFamily="49" charset="77"/>
              </a:rPr>
              <a:t>responsible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13DC6-73AD-39D0-A002-51D24007F812}"/>
              </a:ext>
            </a:extLst>
          </p:cNvPr>
          <p:cNvSpPr txBox="1"/>
          <p:nvPr/>
        </p:nvSpPr>
        <p:spPr>
          <a:xfrm>
            <a:off x="2706088" y="415818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Berkeley Mono" pitchFamily="49" charset="77"/>
              </a:rPr>
              <a:t>reveals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FDF59-42E5-B6EE-FA5E-FBE0B3BB7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58322">
            <a:off x="9123664" y="3552216"/>
            <a:ext cx="914400" cy="1421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9912AE-A634-B966-7CFA-C1F31D5B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42260" y="2441579"/>
            <a:ext cx="914400" cy="1421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E1AD4-14F6-4B3C-2C88-E40C651935CB}"/>
              </a:ext>
            </a:extLst>
          </p:cNvPr>
          <p:cNvSpPr txBox="1"/>
          <p:nvPr/>
        </p:nvSpPr>
        <p:spPr>
          <a:xfrm>
            <a:off x="1791118" y="4717944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rkeley Mono" pitchFamily="49" charset="77"/>
              </a:rPr>
              <a:t>misbehavior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279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632FD2-F8AB-5BC2-A63A-AEE0C9FB427F}"/>
              </a:ext>
            </a:extLst>
          </p:cNvPr>
          <p:cNvSpPr txBox="1"/>
          <p:nvPr/>
        </p:nvSpPr>
        <p:spPr>
          <a:xfrm>
            <a:off x="752856" y="2228671"/>
            <a:ext cx="106862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Berkeley Mono" pitchFamily="49" charset="77"/>
              </a:rPr>
              <a:t>An ADS being </a:t>
            </a:r>
            <a:r>
              <a:rPr lang="en-US" sz="5000" b="1" u="sng" dirty="0">
                <a:solidFill>
                  <a:schemeClr val="bg1"/>
                </a:solidFill>
                <a:latin typeface="Berkeley Mono" pitchFamily="49" charset="77"/>
              </a:rPr>
              <a:t>responsible</a:t>
            </a:r>
            <a:r>
              <a:rPr lang="en-US" sz="5000" dirty="0">
                <a:latin typeface="Berkeley Mono" pitchFamily="49" charset="77"/>
              </a:rPr>
              <a:t> indicates its </a:t>
            </a:r>
            <a:r>
              <a:rPr lang="en-US" sz="5000" dirty="0">
                <a:solidFill>
                  <a:schemeClr val="bg1"/>
                </a:solidFill>
                <a:latin typeface="Berkeley Mono" pitchFamily="49" charset="77"/>
              </a:rPr>
              <a:t>misbehavior</a:t>
            </a:r>
            <a:r>
              <a:rPr lang="en-US" sz="5000" dirty="0">
                <a:latin typeface="Berkeley Mono" pitchFamily="49" charset="77"/>
              </a:rPr>
              <a:t>, thus </a:t>
            </a:r>
            <a:r>
              <a:rPr lang="en-US" sz="5000" dirty="0">
                <a:solidFill>
                  <a:schemeClr val="bg1"/>
                </a:solidFill>
                <a:latin typeface="Berkeley Mono" pitchFamily="49" charset="77"/>
              </a:rPr>
              <a:t>reveals</a:t>
            </a:r>
            <a:r>
              <a:rPr lang="en-US" sz="5000" dirty="0">
                <a:latin typeface="Berkeley Mono" pitchFamily="49" charset="77"/>
              </a:rPr>
              <a:t>   an ADS bug.</a:t>
            </a:r>
            <a:endParaRPr lang="en-US" sz="5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64715-BA82-DEB6-2C77-B6063DB72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28805-53B9-D002-9356-6E27B0A80B73}"/>
              </a:ext>
            </a:extLst>
          </p:cNvPr>
          <p:cNvSpPr txBox="1"/>
          <p:nvPr/>
        </p:nvSpPr>
        <p:spPr>
          <a:xfrm>
            <a:off x="5565606" y="2193189"/>
            <a:ext cx="44165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u="sng" dirty="0">
                <a:latin typeface="Berkeley Mono" pitchFamily="49" charset="77"/>
              </a:rPr>
              <a:t>responsible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74CFC-98A4-D90B-E02F-9E5BD980B1E6}"/>
              </a:ext>
            </a:extLst>
          </p:cNvPr>
          <p:cNvSpPr txBox="1"/>
          <p:nvPr/>
        </p:nvSpPr>
        <p:spPr>
          <a:xfrm>
            <a:off x="2657501" y="3745386"/>
            <a:ext cx="36471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u="sng" dirty="0">
                <a:latin typeface="Berkeley Mono" pitchFamily="49" charset="77"/>
              </a:rPr>
              <a:t>revealing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B332A-A929-6841-7681-E8E92F7E7B63}"/>
              </a:ext>
            </a:extLst>
          </p:cNvPr>
          <p:cNvSpPr txBox="1"/>
          <p:nvPr/>
        </p:nvSpPr>
        <p:spPr>
          <a:xfrm>
            <a:off x="6082418" y="3007096"/>
            <a:ext cx="44165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u="sng" dirty="0">
                <a:latin typeface="Berkeley Mono" pitchFamily="49" charset="77"/>
              </a:rPr>
              <a:t>misbehavior</a:t>
            </a:r>
            <a:endParaRPr lang="en-US" sz="5000" u="sng" dirty="0"/>
          </a:p>
        </p:txBody>
      </p:sp>
    </p:spTree>
    <p:extLst>
      <p:ext uri="{BB962C8B-B14F-4D97-AF65-F5344CB8AC3E}">
        <p14:creationId xmlns:p14="http://schemas.microsoft.com/office/powerpoint/2010/main" val="264115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0948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Determining Responsibility Is Hard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4BA4B3-9078-4B39-BC16-DC29D536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 descr="A picture containing car&#10;&#10;Description automatically generated">
            <a:extLst>
              <a:ext uri="{FF2B5EF4-FFF2-40B4-BE49-F238E27FC236}">
                <a16:creationId xmlns:a16="http://schemas.microsoft.com/office/drawing/2014/main" id="{D2635DB1-DD6C-6CFC-B952-1321A30B2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8" t="36384" r="6908" b="31787"/>
          <a:stretch/>
        </p:blipFill>
        <p:spPr>
          <a:xfrm>
            <a:off x="1770353" y="3082313"/>
            <a:ext cx="6035307" cy="2182791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2263C7F-0C15-BC00-9ECC-BE21FC3F3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58" t="6749" r="34445" b="9629"/>
          <a:stretch/>
        </p:blipFill>
        <p:spPr>
          <a:xfrm flipH="1">
            <a:off x="7723526" y="1621009"/>
            <a:ext cx="1552653" cy="4070352"/>
          </a:xfrm>
          <a:prstGeom prst="rect">
            <a:avLst/>
          </a:prstGeom>
        </p:spPr>
      </p:pic>
      <p:pic>
        <p:nvPicPr>
          <p:cNvPr id="9" name="Picture 8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1307754-3F61-C595-4C75-D05B43DC33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44" t="9578" r="34938" b="10782"/>
          <a:stretch/>
        </p:blipFill>
        <p:spPr>
          <a:xfrm flipH="1">
            <a:off x="9539049" y="1621009"/>
            <a:ext cx="1503536" cy="4070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A51B4-52D1-6608-0DB1-4B462B10DF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64" b="3740"/>
          <a:stretch/>
        </p:blipFill>
        <p:spPr>
          <a:xfrm>
            <a:off x="838200" y="1701188"/>
            <a:ext cx="1853664" cy="4069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6AD877-765A-0CB1-66CD-D568CD560B25}"/>
              </a:ext>
            </a:extLst>
          </p:cNvPr>
          <p:cNvSpPr txBox="1"/>
          <p:nvPr/>
        </p:nvSpPr>
        <p:spPr>
          <a:xfrm>
            <a:off x="5774167" y="5735782"/>
            <a:ext cx="1425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erkeley Mono" pitchFamily="49" charset="77"/>
              </a:rPr>
              <a:t>Police</a:t>
            </a:r>
            <a:br>
              <a:rPr lang="en-US" dirty="0">
                <a:latin typeface="Berkeley Mono" pitchFamily="49" charset="77"/>
              </a:rPr>
            </a:br>
            <a:r>
              <a:rPr lang="en-US" dirty="0">
                <a:latin typeface="Berkeley Mono" pitchFamily="49" charset="77"/>
              </a:rPr>
              <a:t>Citations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2F6588-AAB2-2AAD-8798-D1C428736454}"/>
              </a:ext>
            </a:extLst>
          </p:cNvPr>
          <p:cNvSpPr txBox="1"/>
          <p:nvPr/>
        </p:nvSpPr>
        <p:spPr>
          <a:xfrm>
            <a:off x="7442511" y="5735782"/>
            <a:ext cx="2114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erkeley Mono" pitchFamily="49" charset="77"/>
              </a:rPr>
              <a:t>Insurance</a:t>
            </a:r>
          </a:p>
          <a:p>
            <a:pPr algn="ctr"/>
            <a:r>
              <a:rPr lang="en-US" dirty="0">
                <a:latin typeface="Berkeley Mono" pitchFamily="49" charset="77"/>
              </a:rPr>
              <a:t>Investigations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B8C4C7-86E4-4BBF-539D-43BC15A7B10D}"/>
              </a:ext>
            </a:extLst>
          </p:cNvPr>
          <p:cNvSpPr txBox="1"/>
          <p:nvPr/>
        </p:nvSpPr>
        <p:spPr>
          <a:xfrm>
            <a:off x="9647051" y="577271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rkeley Mono" pitchFamily="49" charset="77"/>
              </a:rPr>
              <a:t>Lawsuits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50184-40EB-3364-72DA-4E99BB1E089A}"/>
              </a:ext>
            </a:extLst>
          </p:cNvPr>
          <p:cNvSpPr txBox="1"/>
          <p:nvPr/>
        </p:nvSpPr>
        <p:spPr>
          <a:xfrm>
            <a:off x="838200" y="6431190"/>
            <a:ext cx="49359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Berkeley Mono" pitchFamily="49" charset="77"/>
              </a:rPr>
              <a:t>https://</a:t>
            </a:r>
            <a:r>
              <a:rPr lang="en-US" sz="800" dirty="0" err="1">
                <a:latin typeface="Berkeley Mono" pitchFamily="49" charset="77"/>
              </a:rPr>
              <a:t>www.forbes.com</a:t>
            </a:r>
            <a:r>
              <a:rPr lang="en-US" sz="800" dirty="0">
                <a:latin typeface="Berkeley Mono" pitchFamily="49" charset="77"/>
              </a:rPr>
              <a:t>/advisor/car-insurance/determining-fault-after-accident/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66F01-E435-BC0E-B775-6588FB79B8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154" t="9819" r="31680" b="11431"/>
          <a:stretch/>
        </p:blipFill>
        <p:spPr>
          <a:xfrm flipH="1">
            <a:off x="5774167" y="1592896"/>
            <a:ext cx="1999283" cy="41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758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362F6E-95FF-475B-77CF-970C802C6C85}"/>
              </a:ext>
            </a:extLst>
          </p:cNvPr>
          <p:cNvSpPr txBox="1"/>
          <p:nvPr/>
        </p:nvSpPr>
        <p:spPr>
          <a:xfrm>
            <a:off x="838200" y="1690688"/>
            <a:ext cx="700544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bug_revealing </a:t>
            </a:r>
            <a:r>
              <a:rPr lang="en-US" sz="2400" dirty="0">
                <a:solidFill>
                  <a:srgbClr val="E26773"/>
                </a:solidFill>
                <a:latin typeface="Berkeley Mono" pitchFamily="49" charset="77"/>
              </a:rPr>
              <a:t>=</a:t>
            </a:r>
            <a:r>
              <a:rPr lang="en-US" sz="2400" dirty="0">
                <a:latin typeface="Berkeley Mono" pitchFamily="49" charset="77"/>
              </a:rPr>
              <a:t> 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[]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rgbClr val="E26773"/>
                </a:solidFill>
                <a:latin typeface="Berkeley Mono" pitchFamily="49" charset="77"/>
              </a:rPr>
              <a:t>while</a:t>
            </a:r>
            <a:r>
              <a:rPr lang="en-US" sz="2400" dirty="0">
                <a:latin typeface="Berkeley Mono" pitchFamily="49" charset="77"/>
              </a:rPr>
              <a:t> 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True</a:t>
            </a:r>
            <a:r>
              <a:rPr lang="en-US" sz="2400" dirty="0">
                <a:latin typeface="Berkeley Mono" pitchFamily="49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  scenario = </a:t>
            </a:r>
            <a:r>
              <a:rPr lang="en-US" sz="2400" dirty="0">
                <a:solidFill>
                  <a:srgbClr val="7347C3"/>
                </a:solidFill>
                <a:latin typeface="Berkeley Mono" pitchFamily="49" charset="77"/>
              </a:rPr>
              <a:t>run_scenario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()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  </a:t>
            </a:r>
            <a:r>
              <a:rPr lang="en-US" sz="2400" dirty="0">
                <a:solidFill>
                  <a:srgbClr val="E26773"/>
                </a:solidFill>
                <a:latin typeface="Berkeley Mono" pitchFamily="49" charset="77"/>
              </a:rPr>
              <a:t>if</a:t>
            </a:r>
            <a:r>
              <a:rPr lang="en-US" sz="2400" dirty="0">
                <a:latin typeface="Berkeley Mono" pitchFamily="49" charset="77"/>
              </a:rPr>
              <a:t> </a:t>
            </a:r>
            <a:r>
              <a:rPr lang="en-US" sz="2400" dirty="0">
                <a:solidFill>
                  <a:srgbClr val="7347C3"/>
                </a:solidFill>
                <a:latin typeface="Berkeley Mono" pitchFamily="49" charset="77"/>
              </a:rPr>
              <a:t>detect_collision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(</a:t>
            </a:r>
            <a:r>
              <a:rPr lang="en-US" sz="2400" dirty="0">
                <a:latin typeface="Berkeley Mono" pitchFamily="49" charset="77"/>
              </a:rPr>
              <a:t>scenario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)</a:t>
            </a:r>
            <a:r>
              <a:rPr lang="en-US" sz="2400" dirty="0">
                <a:latin typeface="Berkeley Mono" pitchFamily="49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    </a:t>
            </a:r>
            <a:r>
              <a:rPr lang="en-US" sz="2400" dirty="0">
                <a:solidFill>
                  <a:srgbClr val="E26773"/>
                </a:solidFill>
                <a:latin typeface="Berkeley Mono" pitchFamily="49" charset="77"/>
              </a:rPr>
              <a:t>if</a:t>
            </a:r>
            <a:r>
              <a:rPr lang="en-US" sz="2400" dirty="0">
                <a:latin typeface="Berkeley Mono" pitchFamily="49" charset="77"/>
              </a:rPr>
              <a:t> </a:t>
            </a:r>
            <a:r>
              <a:rPr lang="en-US" sz="2400" dirty="0">
                <a:solidFill>
                  <a:srgbClr val="7347C3"/>
                </a:solidFill>
                <a:latin typeface="Berkeley Mono" pitchFamily="49" charset="77"/>
              </a:rPr>
              <a:t>call_police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(</a:t>
            </a:r>
            <a:r>
              <a:rPr lang="en-US" sz="2400" dirty="0">
                <a:latin typeface="Berkeley Mono" pitchFamily="49" charset="77"/>
              </a:rPr>
              <a:t>scenario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) </a:t>
            </a:r>
            <a:r>
              <a:rPr lang="en-US" sz="2400" dirty="0">
                <a:solidFill>
                  <a:srgbClr val="E26773"/>
                </a:solidFill>
                <a:latin typeface="Berkeley Mono" pitchFamily="49" charset="77"/>
              </a:rPr>
              <a:t>or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 </a:t>
            </a:r>
            <a:r>
              <a:rPr lang="en-US" sz="2400" dirty="0">
                <a:latin typeface="Berkeley Mono" pitchFamily="49" charset="77"/>
              </a:rPr>
              <a:t>\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        </a:t>
            </a:r>
            <a:r>
              <a:rPr lang="en-US" sz="2400" dirty="0">
                <a:solidFill>
                  <a:srgbClr val="7347C3"/>
                </a:solidFill>
                <a:latin typeface="Berkeley Mono" pitchFamily="49" charset="77"/>
              </a:rPr>
              <a:t>call_insurance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(</a:t>
            </a:r>
            <a:r>
              <a:rPr lang="en-US" sz="2400" dirty="0">
                <a:latin typeface="Berkeley Mono" pitchFamily="49" charset="77"/>
              </a:rPr>
              <a:t>scenario) </a:t>
            </a:r>
            <a:r>
              <a:rPr lang="en-US" sz="2400" dirty="0">
                <a:solidFill>
                  <a:srgbClr val="E26773"/>
                </a:solidFill>
                <a:latin typeface="Berkeley Mono" pitchFamily="49" charset="77"/>
              </a:rPr>
              <a:t>or</a:t>
            </a:r>
            <a:r>
              <a:rPr lang="en-US" sz="2400" dirty="0">
                <a:latin typeface="Berkeley Mono" pitchFamily="49" charset="77"/>
              </a:rPr>
              <a:t> \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         </a:t>
            </a:r>
            <a:r>
              <a:rPr lang="en-US" sz="2400" dirty="0">
                <a:solidFill>
                  <a:srgbClr val="7347C3"/>
                </a:solidFill>
                <a:latin typeface="Berkeley Mono" pitchFamily="49" charset="77"/>
              </a:rPr>
              <a:t>call_judge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(</a:t>
            </a:r>
            <a:r>
              <a:rPr lang="en-US" sz="2400" dirty="0">
                <a:latin typeface="Berkeley Mono" pitchFamily="49" charset="77"/>
              </a:rPr>
              <a:t>scenario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)</a:t>
            </a:r>
            <a:r>
              <a:rPr lang="en-US" sz="2400" dirty="0">
                <a:latin typeface="Berkeley Mono" pitchFamily="49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      bug_revealing.</a:t>
            </a:r>
            <a:r>
              <a:rPr lang="en-US" sz="2400" dirty="0">
                <a:solidFill>
                  <a:srgbClr val="7347C3"/>
                </a:solidFill>
                <a:latin typeface="Berkeley Mono" pitchFamily="49" charset="77"/>
              </a:rPr>
              <a:t>append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(</a:t>
            </a:r>
            <a:r>
              <a:rPr lang="en-US" sz="2400" dirty="0">
                <a:latin typeface="Berkeley Mono" pitchFamily="49" charset="77"/>
              </a:rPr>
              <a:t>scenario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)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rgbClr val="E26773"/>
                </a:solidFill>
                <a:latin typeface="Berkeley Mono" pitchFamily="49" charset="77"/>
              </a:rPr>
              <a:t>    else</a:t>
            </a:r>
            <a:r>
              <a:rPr lang="en-US" sz="2400" dirty="0">
                <a:latin typeface="Berkeley Mono" pitchFamily="49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      </a:t>
            </a:r>
            <a:r>
              <a:rPr lang="en-US" sz="2400" dirty="0">
                <a:solidFill>
                  <a:srgbClr val="7347C3"/>
                </a:solidFill>
                <a:latin typeface="Berkeley Mono" pitchFamily="49" charset="77"/>
              </a:rPr>
              <a:t>print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(</a:t>
            </a:r>
            <a:r>
              <a:rPr lang="en-US" sz="2400" dirty="0">
                <a:solidFill>
                  <a:srgbClr val="2E547E"/>
                </a:solidFill>
                <a:latin typeface="Berkeley Mono" pitchFamily="49" charset="77"/>
              </a:rPr>
              <a:t>“Not Bug Revealing!”</a:t>
            </a:r>
            <a:r>
              <a:rPr lang="en-US" sz="2400" dirty="0">
                <a:solidFill>
                  <a:srgbClr val="4187D4"/>
                </a:solidFill>
                <a:latin typeface="Berkeley Mono" pitchFamily="49" charset="77"/>
              </a:rPr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029FA-0CB1-D8A0-E0BA-D23576EA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F27857B-6CEF-0CD1-6FA2-47E027F5B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9" t="26193" r="19550" b="26809"/>
          <a:stretch/>
        </p:blipFill>
        <p:spPr>
          <a:xfrm>
            <a:off x="9374394" y="2751954"/>
            <a:ext cx="914400" cy="67537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3ADAAAB-71BA-F241-047F-7C053BFA1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214" y="405323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4125B55-FD64-DA11-06E6-2DBE76421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414" y="3138830"/>
            <a:ext cx="914400" cy="9144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DE712CD-3869-4738-ED2F-00CF8D210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814" y="3596030"/>
            <a:ext cx="914400" cy="914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5BB9AC-B7C1-5B47-BDCC-8585E52CB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439400" y="1690688"/>
            <a:ext cx="914400" cy="9144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1D95870B-0629-BC90-B67C-37C2CCEF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0948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Determining Responsibility</a:t>
            </a:r>
            <a:br>
              <a:rPr lang="en-US" sz="4000" dirty="0">
                <a:latin typeface="Berkeley Mono" pitchFamily="49" charset="77"/>
              </a:rPr>
            </a:br>
            <a:r>
              <a:rPr lang="en-US" sz="2800" dirty="0">
                <a:latin typeface="Berkeley Mono" pitchFamily="49" charset="77"/>
              </a:rPr>
              <a:t>Naïve Approach #1: Experts On Call</a:t>
            </a:r>
          </a:p>
        </p:txBody>
      </p:sp>
    </p:spTree>
    <p:extLst>
      <p:ext uri="{BB962C8B-B14F-4D97-AF65-F5344CB8AC3E}">
        <p14:creationId xmlns:p14="http://schemas.microsoft.com/office/powerpoint/2010/main" val="1878356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362F6E-95FF-475B-77CF-970C802C6C85}"/>
              </a:ext>
            </a:extLst>
          </p:cNvPr>
          <p:cNvSpPr txBox="1"/>
          <p:nvPr/>
        </p:nvSpPr>
        <p:spPr>
          <a:xfrm>
            <a:off x="838200" y="1690688"/>
            <a:ext cx="700544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bug_revealing </a:t>
            </a:r>
            <a:r>
              <a:rPr lang="en-US" sz="2400" dirty="0">
                <a:solidFill>
                  <a:srgbClr val="E26773">
                    <a:alpha val="20000"/>
                  </a:srgbClr>
                </a:solidFill>
                <a:latin typeface="Berkeley Mono" pitchFamily="49" charset="77"/>
              </a:rPr>
              <a:t>=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[]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rgbClr val="E26773">
                    <a:alpha val="20000"/>
                  </a:srgbClr>
                </a:solidFill>
                <a:latin typeface="Berkeley Mono" pitchFamily="49" charset="77"/>
              </a:rPr>
              <a:t>while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True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 scenario = </a:t>
            </a:r>
            <a:r>
              <a:rPr lang="en-US" sz="2400" dirty="0">
                <a:solidFill>
                  <a:srgbClr val="7347C3">
                    <a:alpha val="20000"/>
                  </a:srgbClr>
                </a:solidFill>
                <a:latin typeface="Berkeley Mono" pitchFamily="49" charset="77"/>
              </a:rPr>
              <a:t>run_scenario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()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 </a:t>
            </a:r>
            <a:r>
              <a:rPr lang="en-US" sz="2400" dirty="0">
                <a:solidFill>
                  <a:srgbClr val="E26773">
                    <a:alpha val="20000"/>
                  </a:srgbClr>
                </a:solidFill>
                <a:latin typeface="Berkeley Mono" pitchFamily="49" charset="77"/>
              </a:rPr>
              <a:t>if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</a:t>
            </a:r>
            <a:r>
              <a:rPr lang="en-US" sz="2400" dirty="0">
                <a:solidFill>
                  <a:srgbClr val="7347C3">
                    <a:alpha val="20000"/>
                  </a:srgbClr>
                </a:solidFill>
                <a:latin typeface="Berkeley Mono" pitchFamily="49" charset="77"/>
              </a:rPr>
              <a:t>detect_collision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(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scenario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)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   </a:t>
            </a:r>
            <a:r>
              <a:rPr lang="en-US" sz="2400" dirty="0">
                <a:solidFill>
                  <a:srgbClr val="E26773">
                    <a:alpha val="20000"/>
                  </a:srgbClr>
                </a:solidFill>
                <a:latin typeface="Berkeley Mono" pitchFamily="49" charset="77"/>
              </a:rPr>
              <a:t>if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</a:t>
            </a:r>
            <a:r>
              <a:rPr lang="en-US" sz="2400" dirty="0">
                <a:solidFill>
                  <a:srgbClr val="7347C3">
                    <a:alpha val="20000"/>
                  </a:srgbClr>
                </a:solidFill>
                <a:latin typeface="Berkeley Mono" pitchFamily="49" charset="77"/>
              </a:rPr>
              <a:t>call_police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(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scenario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) </a:t>
            </a:r>
            <a:r>
              <a:rPr lang="en-US" sz="2400" dirty="0">
                <a:solidFill>
                  <a:srgbClr val="E26773">
                    <a:alpha val="20000"/>
                  </a:srgbClr>
                </a:solidFill>
                <a:latin typeface="Berkeley Mono" pitchFamily="49" charset="77"/>
              </a:rPr>
              <a:t>or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 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\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        </a:t>
            </a:r>
            <a:r>
              <a:rPr lang="en-US" sz="2400" dirty="0">
                <a:solidFill>
                  <a:srgbClr val="7347C3">
                    <a:alpha val="20000"/>
                  </a:srgbClr>
                </a:solidFill>
                <a:latin typeface="Berkeley Mono" pitchFamily="49" charset="77"/>
              </a:rPr>
              <a:t>call_insurance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(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scenario) </a:t>
            </a:r>
            <a:r>
              <a:rPr lang="en-US" sz="2400" dirty="0">
                <a:solidFill>
                  <a:srgbClr val="E26773">
                    <a:alpha val="20000"/>
                  </a:srgbClr>
                </a:solidFill>
                <a:latin typeface="Berkeley Mono" pitchFamily="49" charset="77"/>
              </a:rPr>
              <a:t>or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\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        </a:t>
            </a:r>
            <a:r>
              <a:rPr lang="en-US" sz="2400" dirty="0">
                <a:solidFill>
                  <a:srgbClr val="7347C3">
                    <a:alpha val="20000"/>
                  </a:srgbClr>
                </a:solidFill>
                <a:latin typeface="Berkeley Mono" pitchFamily="49" charset="77"/>
              </a:rPr>
              <a:t>call_judge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(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scenario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)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     bug_revealing.</a:t>
            </a:r>
            <a:r>
              <a:rPr lang="en-US" sz="2400" dirty="0">
                <a:solidFill>
                  <a:srgbClr val="7347C3">
                    <a:alpha val="20000"/>
                  </a:srgbClr>
                </a:solidFill>
                <a:latin typeface="Berkeley Mono" pitchFamily="49" charset="77"/>
              </a:rPr>
              <a:t>append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(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scenario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)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rgbClr val="E26773">
                    <a:alpha val="20000"/>
                  </a:srgbClr>
                </a:solidFill>
                <a:latin typeface="Berkeley Mono" pitchFamily="49" charset="77"/>
              </a:rPr>
              <a:t>    else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     </a:t>
            </a:r>
            <a:r>
              <a:rPr lang="en-US" sz="2400" dirty="0">
                <a:solidFill>
                  <a:srgbClr val="7347C3">
                    <a:alpha val="20000"/>
                  </a:srgbClr>
                </a:solidFill>
                <a:latin typeface="Berkeley Mono" pitchFamily="49" charset="77"/>
              </a:rPr>
              <a:t>print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(</a:t>
            </a:r>
            <a:r>
              <a:rPr lang="en-US" sz="2400" dirty="0">
                <a:solidFill>
                  <a:srgbClr val="2E547E">
                    <a:alpha val="20000"/>
                  </a:srgbClr>
                </a:solidFill>
                <a:latin typeface="Berkeley Mono" pitchFamily="49" charset="77"/>
              </a:rPr>
              <a:t>“Not Bug Revealing!”</a:t>
            </a:r>
            <a:r>
              <a:rPr lang="en-US" sz="2400" dirty="0">
                <a:solidFill>
                  <a:srgbClr val="4187D4">
                    <a:alpha val="20000"/>
                  </a:srgbClr>
                </a:solidFill>
                <a:latin typeface="Berkeley Mono" pitchFamily="49" charset="77"/>
              </a:rPr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029FA-0CB1-D8A0-E0BA-D23576EA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F27857B-6CEF-0CD1-6FA2-47E027F5B7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6819" t="26193" r="19550" b="26809"/>
          <a:stretch/>
        </p:blipFill>
        <p:spPr>
          <a:xfrm>
            <a:off x="9374394" y="2751954"/>
            <a:ext cx="914400" cy="67537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3ADAAAB-71BA-F241-047F-7C053BFA1E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9511214" y="4053230"/>
            <a:ext cx="914400" cy="914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4125B55-FD64-DA11-06E6-2DBE764216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682414" y="3138830"/>
            <a:ext cx="914400" cy="9144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DE712CD-3869-4738-ED2F-00CF8D2106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596814" y="3596030"/>
            <a:ext cx="914400" cy="914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5BB9AC-B7C1-5B47-BDCC-8585E52CB6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flipH="1">
            <a:off x="10439400" y="1690688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16961-8029-432C-AA69-88524E6B0110}"/>
              </a:ext>
            </a:extLst>
          </p:cNvPr>
          <p:cNvSpPr txBox="1"/>
          <p:nvPr/>
        </p:nvSpPr>
        <p:spPr>
          <a:xfrm rot="20408996">
            <a:off x="1387017" y="3073388"/>
            <a:ext cx="9417963" cy="707886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Too Much Manual Work Involved!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354F06D0-9BFD-C993-514A-1E507375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0948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Determining Responsibility</a:t>
            </a:r>
            <a:br>
              <a:rPr lang="en-US" sz="4000" dirty="0">
                <a:latin typeface="Berkeley Mono" pitchFamily="49" charset="77"/>
              </a:rPr>
            </a:br>
            <a:r>
              <a:rPr lang="en-US" sz="2800" dirty="0">
                <a:latin typeface="Berkeley Mono" pitchFamily="49" charset="77"/>
              </a:rPr>
              <a:t>Naïve Approach #1: Experts On Call</a:t>
            </a:r>
          </a:p>
        </p:txBody>
      </p:sp>
    </p:spTree>
    <p:extLst>
      <p:ext uri="{BB962C8B-B14F-4D97-AF65-F5344CB8AC3E}">
        <p14:creationId xmlns:p14="http://schemas.microsoft.com/office/powerpoint/2010/main" val="11727491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378BCA-19D9-B750-54D0-C9D4A184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Use a </a:t>
            </a:r>
            <a:r>
              <a:rPr lang="en-US" sz="2400" u="sng" dirty="0">
                <a:latin typeface="Berkeley Mono" pitchFamily="49" charset="77"/>
              </a:rPr>
              <a:t>sophisticated obstacle modeling</a:t>
            </a:r>
            <a:r>
              <a:rPr lang="en-US" sz="2400" dirty="0">
                <a:latin typeface="Berkeley Mono" pitchFamily="49" charset="77"/>
              </a:rPr>
              <a:t> that: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Berkeley Mono" pitchFamily="49" charset="77"/>
              </a:rPr>
              <a:t>Drives </a:t>
            </a:r>
            <a:r>
              <a:rPr lang="en-US" u="sng" dirty="0">
                <a:latin typeface="Berkeley Mono" pitchFamily="49" charset="77"/>
              </a:rPr>
              <a:t>realistically</a:t>
            </a:r>
            <a:r>
              <a:rPr lang="en-US" dirty="0">
                <a:latin typeface="Berkeley Mono" pitchFamily="49" charset="77"/>
              </a:rPr>
              <a:t>.</a:t>
            </a:r>
            <a:endParaRPr lang="en-US" u="sng" dirty="0">
              <a:latin typeface="Berkeley Mono" pitchFamily="49" charset="77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Berkeley Mono" pitchFamily="49" charset="77"/>
              </a:rPr>
              <a:t>Respects all </a:t>
            </a:r>
            <a:r>
              <a:rPr lang="en-US" u="sng" dirty="0">
                <a:latin typeface="Berkeley Mono" pitchFamily="49" charset="77"/>
              </a:rPr>
              <a:t>traffic laws</a:t>
            </a:r>
            <a:r>
              <a:rPr lang="en-US" dirty="0">
                <a:latin typeface="Berkeley Mono" pitchFamily="49" charset="77"/>
              </a:rPr>
              <a:t>.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Berkeley Mono" pitchFamily="49" charset="77"/>
              </a:rPr>
              <a:t>Respects </a:t>
            </a:r>
            <a:r>
              <a:rPr lang="en-US" u="sng" dirty="0">
                <a:latin typeface="Berkeley Mono" pitchFamily="49" charset="77"/>
              </a:rPr>
              <a:t>right-of-way rules</a:t>
            </a:r>
            <a:r>
              <a:rPr lang="en-US" dirty="0">
                <a:latin typeface="Berkeley Mono" pitchFamily="49" charset="77"/>
              </a:rPr>
              <a:t>.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u="sng" dirty="0">
                <a:latin typeface="Berkeley Mono" pitchFamily="49" charset="77"/>
              </a:rPr>
              <a:t>Reacts</a:t>
            </a:r>
            <a:r>
              <a:rPr lang="en-US" dirty="0">
                <a:latin typeface="Berkeley Mono" pitchFamily="49" charset="77"/>
              </a:rPr>
              <a:t> properly to other road-traffic participants.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u="sng" dirty="0">
                <a:latin typeface="Berkeley Mono" pitchFamily="49" charset="77"/>
              </a:rPr>
              <a:t>Never be responsible</a:t>
            </a:r>
            <a:r>
              <a:rPr lang="en-US" dirty="0">
                <a:latin typeface="Berkeley Mono" pitchFamily="49" charset="77"/>
              </a:rPr>
              <a:t> for causing violations.</a:t>
            </a:r>
            <a:endParaRPr lang="en-US" u="sng" dirty="0">
              <a:latin typeface="Berkeley Mono" pitchFamily="49" charset="77"/>
            </a:endParaRPr>
          </a:p>
          <a:p>
            <a:pPr>
              <a:spcAft>
                <a:spcPts val="800"/>
              </a:spcAft>
            </a:pPr>
            <a:endParaRPr lang="en-US" sz="2400" dirty="0">
              <a:latin typeface="Berkeley Mono" pitchFamily="49" charset="77"/>
            </a:endParaRPr>
          </a:p>
          <a:p>
            <a:pPr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Exactly the requirements an ADS should meet!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84EB29-9FA1-F342-9C64-EE16BD56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7DDFEE3-20D4-2EAA-9DAB-E463A9F5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0948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Determining Responsibility</a:t>
            </a:r>
            <a:br>
              <a:rPr lang="en-US" sz="4000" dirty="0">
                <a:latin typeface="Berkeley Mono" pitchFamily="49" charset="77"/>
              </a:rPr>
            </a:br>
            <a:r>
              <a:rPr lang="en-US" sz="2800" dirty="0">
                <a:latin typeface="Berkeley Mono" pitchFamily="49" charset="77"/>
              </a:rPr>
              <a:t>Naïve Approach #2: Improve Obstacle Modeling</a:t>
            </a:r>
          </a:p>
        </p:txBody>
      </p:sp>
    </p:spTree>
    <p:extLst>
      <p:ext uri="{BB962C8B-B14F-4D97-AF65-F5344CB8AC3E}">
        <p14:creationId xmlns:p14="http://schemas.microsoft.com/office/powerpoint/2010/main" val="924214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378BCA-19D9-B750-54D0-C9D4A184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Use a </a:t>
            </a:r>
            <a:r>
              <a:rPr lang="en-US" sz="2400" u="sng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sophisticated obstacle modeling</a:t>
            </a: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that: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Drives </a:t>
            </a:r>
            <a:r>
              <a:rPr lang="en-US" u="sng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realistically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.</a:t>
            </a:r>
            <a:endParaRPr lang="en-US" u="sng" dirty="0">
              <a:solidFill>
                <a:schemeClr val="tx1">
                  <a:alpha val="20000"/>
                </a:schemeClr>
              </a:solidFill>
              <a:latin typeface="Berkeley Mono" pitchFamily="49" charset="77"/>
            </a:endParaRP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Respects all </a:t>
            </a:r>
            <a:r>
              <a:rPr lang="en-US" u="sng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traffic laws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.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Respects </a:t>
            </a:r>
            <a:r>
              <a:rPr lang="en-US" u="sng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right-of-way rules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.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u="sng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Reacts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properly to other road traffic participants.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u="sng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Never be responsible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 for causing violations.</a:t>
            </a:r>
            <a:endParaRPr lang="en-US" u="sng" dirty="0">
              <a:solidFill>
                <a:schemeClr val="tx1">
                  <a:alpha val="20000"/>
                </a:schemeClr>
              </a:solidFill>
              <a:latin typeface="Berkeley Mono" pitchFamily="49" charset="77"/>
            </a:endParaRPr>
          </a:p>
          <a:p>
            <a:pPr>
              <a:spcAft>
                <a:spcPts val="800"/>
              </a:spcAft>
            </a:pPr>
            <a:endParaRPr lang="en-US" sz="2400" dirty="0">
              <a:solidFill>
                <a:schemeClr val="tx1">
                  <a:alpha val="20000"/>
                </a:schemeClr>
              </a:solidFill>
              <a:latin typeface="Berkeley Mono" pitchFamily="49" charset="77"/>
            </a:endParaRPr>
          </a:p>
          <a:p>
            <a:pPr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alpha val="20000"/>
                  </a:schemeClr>
                </a:solidFill>
                <a:latin typeface="Berkeley Mono" pitchFamily="49" charset="77"/>
              </a:rPr>
              <a:t>Exactly the requirements for an ADS to be perfect!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84EB29-9FA1-F342-9C64-EE16BD56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2797B36-736F-25FF-BA76-52217F9E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0948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Determining Responsibility</a:t>
            </a:r>
            <a:br>
              <a:rPr lang="en-US" sz="4000" dirty="0">
                <a:latin typeface="Berkeley Mono" pitchFamily="49" charset="77"/>
              </a:rPr>
            </a:br>
            <a:r>
              <a:rPr lang="en-US" sz="2800" dirty="0">
                <a:latin typeface="Berkeley Mono" pitchFamily="49" charset="77"/>
              </a:rPr>
              <a:t>Naïve Approach #2: Improve Obstacle Modeling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ED2C4-70F2-27EE-7D6E-BBD1AFB611D9}"/>
              </a:ext>
            </a:extLst>
          </p:cNvPr>
          <p:cNvSpPr txBox="1"/>
          <p:nvPr/>
        </p:nvSpPr>
        <p:spPr>
          <a:xfrm rot="20418118">
            <a:off x="309806" y="3075057"/>
            <a:ext cx="11572399" cy="707886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Perfect Obstacles Does Not Exist Yet!</a:t>
            </a:r>
          </a:p>
        </p:txBody>
      </p:sp>
    </p:spTree>
    <p:extLst>
      <p:ext uri="{BB962C8B-B14F-4D97-AF65-F5344CB8AC3E}">
        <p14:creationId xmlns:p14="http://schemas.microsoft.com/office/powerpoint/2010/main" val="31741716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3DA3D-4630-1114-38CF-09C450D5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81750A1-EC51-25CA-1D6B-476C6C72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58" y="2766218"/>
            <a:ext cx="7945483" cy="1325563"/>
          </a:xfrm>
        </p:spPr>
        <p:txBody>
          <a:bodyPr>
            <a:noAutofit/>
          </a:bodyPr>
          <a:lstStyle/>
          <a:p>
            <a:r>
              <a:rPr lang="en-US" sz="5000" dirty="0">
                <a:latin typeface="Berkeley Mono" pitchFamily="49" charset="77"/>
              </a:rPr>
              <a:t>Doppelgänger Testing</a:t>
            </a:r>
          </a:p>
        </p:txBody>
      </p:sp>
    </p:spTree>
    <p:extLst>
      <p:ext uri="{BB962C8B-B14F-4D97-AF65-F5344CB8AC3E}">
        <p14:creationId xmlns:p14="http://schemas.microsoft.com/office/powerpoint/2010/main" val="346594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Doppelgänger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378BCA-19D9-B750-54D0-C9D4A184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Let the ADS control every vehicle in the simulation!</a:t>
            </a:r>
            <a:br>
              <a:rPr lang="en-US" sz="2400" dirty="0">
                <a:latin typeface="Berkeley Mono" pitchFamily="49" charset="77"/>
              </a:rPr>
            </a:br>
            <a:endParaRPr lang="en-US" sz="2400" dirty="0">
              <a:latin typeface="Berkeley Mono" pitchFamily="49" charset="77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If collision occurs, one of the AVs must be responsible, thus revealing a bug in the 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950C8-1495-FB32-8807-8B8381B3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88774CD-75BB-A9E8-8B08-46583C02C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66" y="4001294"/>
            <a:ext cx="2355056" cy="23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D487C92D-ACF5-D379-4FD6-2C4E68F68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522" y="4001294"/>
            <a:ext cx="2355056" cy="23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D9E70163-9568-222B-BAAB-D238269A5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578" y="3956844"/>
            <a:ext cx="2355056" cy="23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">
            <a:extLst>
              <a:ext uri="{FF2B5EF4-FFF2-40B4-BE49-F238E27FC236}">
                <a16:creationId xmlns:a16="http://schemas.microsoft.com/office/drawing/2014/main" id="{1739F3B7-BDB1-9B1A-5DA7-C94DBFB70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634" y="3956844"/>
            <a:ext cx="2355056" cy="23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5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Doppelgänger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378BCA-19D9-B750-54D0-C9D4A184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1388" cy="4351338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Given the same scenarios ...</a:t>
            </a:r>
          </a:p>
          <a:p>
            <a:pPr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Prior Approach: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Berkeley Mono" pitchFamily="49" charset="77"/>
              </a:rPr>
              <a:t>Which car is the AV?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Berkeley Mono" pitchFamily="49" charset="77"/>
              </a:rPr>
              <a:t>Is it responsible?</a:t>
            </a:r>
            <a:br>
              <a:rPr lang="en-US" dirty="0">
                <a:latin typeface="Berkeley Mono" pitchFamily="49" charset="77"/>
              </a:rPr>
            </a:br>
            <a:endParaRPr lang="en-US" dirty="0">
              <a:latin typeface="Berkeley Mono" pitchFamily="49" charset="77"/>
            </a:endParaRPr>
          </a:p>
          <a:p>
            <a:pPr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Doppelgänger Testing: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Berkeley Mono" pitchFamily="49" charset="77"/>
              </a:rPr>
              <a:t>Which AV is responsible?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950C8-1495-FB32-8807-8B8381B3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8E9FF-82C2-BCA2-617D-766A9A0A533E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Doppelgänger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703D2-AAD3-02EA-7C90-B4E4A9036E46}"/>
              </a:ext>
            </a:extLst>
          </p:cNvPr>
          <p:cNvSpPr txBox="1"/>
          <p:nvPr/>
        </p:nvSpPr>
        <p:spPr>
          <a:xfrm>
            <a:off x="4803589" y="647067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A99993-DB2D-F541-E634-18C4581C8247}"/>
              </a:ext>
            </a:extLst>
          </p:cNvPr>
          <p:cNvGrpSpPr/>
          <p:nvPr/>
        </p:nvGrpSpPr>
        <p:grpSpPr>
          <a:xfrm>
            <a:off x="8015094" y="1690688"/>
            <a:ext cx="2743200" cy="4665662"/>
            <a:chOff x="8015094" y="1690688"/>
            <a:chExt cx="2743200" cy="46656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2B4D05-4EBB-9B89-15F0-18DB9731071C}"/>
                </a:ext>
              </a:extLst>
            </p:cNvPr>
            <p:cNvSpPr/>
            <p:nvPr/>
          </p:nvSpPr>
          <p:spPr>
            <a:xfrm>
              <a:off x="8015094" y="1690688"/>
              <a:ext cx="2743200" cy="46656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7152779-0D1D-64D8-B428-61D63CC1B628}"/>
                </a:ext>
              </a:extLst>
            </p:cNvPr>
            <p:cNvCxnSpPr/>
            <p:nvPr/>
          </p:nvCxnSpPr>
          <p:spPr>
            <a:xfrm flipV="1">
              <a:off x="9385738" y="1692910"/>
              <a:ext cx="0" cy="4663440"/>
            </a:xfrm>
            <a:prstGeom prst="line">
              <a:avLst/>
            </a:prstGeom>
            <a:ln w="38100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F4AC8-3582-C065-D84D-4FD60E5B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548" y="2305663"/>
            <a:ext cx="914400" cy="1421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A7054D-CB7B-AE80-1459-10DA8A9A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03821">
            <a:off x="9126921" y="2060837"/>
            <a:ext cx="914400" cy="14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22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EC794-AA6D-39F6-1E80-65BCFA696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025" y="4516766"/>
            <a:ext cx="10515600" cy="1500187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dirty="0">
                <a:solidFill>
                  <a:schemeClr val="tx1"/>
                </a:solidFill>
                <a:latin typeface="Berkeley Mono" pitchFamily="49" charset="77"/>
              </a:rPr>
              <a:t>a second self or different version of oneself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dirty="0">
                <a:solidFill>
                  <a:schemeClr val="tx1"/>
                </a:solidFill>
                <a:latin typeface="Berkeley Mono" pitchFamily="49" charset="77"/>
              </a:rPr>
              <a:t>a ghostly counterpart of a living person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FD6FBB-2339-2D7D-8133-6108A774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>
                <a:latin typeface="Berkeley Mono" pitchFamily="49" charset="77"/>
              </a:rPr>
              <a:t>2</a:t>
            </a:fld>
            <a:endParaRPr lang="en-US" dirty="0">
              <a:latin typeface="Berkeley Mono" pitchFamily="49" charset="77"/>
            </a:endParaRPr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2AF1313-FB59-D0F6-6C84-ACEEBE4B8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65" t="13821" r="21166" b="15610"/>
          <a:stretch/>
        </p:blipFill>
        <p:spPr>
          <a:xfrm>
            <a:off x="542992" y="774030"/>
            <a:ext cx="1951464" cy="2654970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858BF3A-7927-EF20-307D-9AEA381E8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65" t="13821" r="21166" b="15610"/>
          <a:stretch/>
        </p:blipFill>
        <p:spPr>
          <a:xfrm>
            <a:off x="2828992" y="774030"/>
            <a:ext cx="1951464" cy="26549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704FF7-D9CF-A47C-2E3C-EF5C51DD29E7}"/>
              </a:ext>
            </a:extLst>
          </p:cNvPr>
          <p:cNvSpPr txBox="1"/>
          <p:nvPr/>
        </p:nvSpPr>
        <p:spPr>
          <a:xfrm>
            <a:off x="217220" y="3555329"/>
            <a:ext cx="48013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latin typeface="Berkeley Mono" pitchFamily="49" charset="77"/>
              </a:rPr>
              <a:t>Doppelgänger</a:t>
            </a:r>
          </a:p>
        </p:txBody>
      </p:sp>
    </p:spTree>
    <p:extLst>
      <p:ext uri="{BB962C8B-B14F-4D97-AF65-F5344CB8AC3E}">
        <p14:creationId xmlns:p14="http://schemas.microsoft.com/office/powerpoint/2010/main" val="333523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2A86C-2FB1-AC86-F7B6-78C0EFC6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4D1B0-BEC4-6503-9D78-C99D05D4C28A}"/>
              </a:ext>
            </a:extLst>
          </p:cNvPr>
          <p:cNvSpPr txBox="1"/>
          <p:nvPr/>
        </p:nvSpPr>
        <p:spPr>
          <a:xfrm>
            <a:off x="2666325" y="64897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Berkeley Mono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EF570-4AF1-5CF0-8E6E-6B02CE3727FC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94572-AE6F-5465-EAEB-4CB9A8CD5C56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8022A-32B9-B1BD-23EC-C1ADB575CE03}"/>
              </a:ext>
            </a:extLst>
          </p:cNvPr>
          <p:cNvSpPr txBox="1"/>
          <p:nvPr/>
        </p:nvSpPr>
        <p:spPr>
          <a:xfrm>
            <a:off x="838200" y="6431190"/>
            <a:ext cx="46313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Berkeley Mono" pitchFamily="49" charset="77"/>
              </a:rPr>
              <a:t>https://</a:t>
            </a:r>
            <a:r>
              <a:rPr lang="en-US" sz="800" dirty="0" err="1">
                <a:latin typeface="Berkeley Mono" pitchFamily="49" charset="77"/>
              </a:rPr>
              <a:t>github.com</a:t>
            </a:r>
            <a:r>
              <a:rPr lang="en-US" sz="800" dirty="0">
                <a:latin typeface="Berkeley Mono" pitchFamily="49" charset="77"/>
              </a:rPr>
              <a:t>/</a:t>
            </a:r>
            <a:r>
              <a:rPr lang="en-US" sz="800" dirty="0" err="1">
                <a:latin typeface="Berkeley Mono" pitchFamily="49" charset="77"/>
              </a:rPr>
              <a:t>YuqiHuai</a:t>
            </a:r>
            <a:r>
              <a:rPr lang="en-US" sz="800" dirty="0">
                <a:latin typeface="Berkeley Mono" pitchFamily="49" charset="77"/>
              </a:rPr>
              <a:t>/DoppelTest, https://</a:t>
            </a:r>
            <a:r>
              <a:rPr lang="en-US" sz="800" dirty="0" err="1">
                <a:latin typeface="Berkeley Mono" pitchFamily="49" charset="77"/>
              </a:rPr>
              <a:t>zenodo.org</a:t>
            </a:r>
            <a:r>
              <a:rPr lang="en-US" sz="800" dirty="0">
                <a:latin typeface="Berkeley Mono" pitchFamily="49" charset="77"/>
              </a:rPr>
              <a:t>/record/7657587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3F3351D-2B16-3497-9901-1CFF920C725E}"/>
              </a:ext>
            </a:extLst>
          </p:cNvPr>
          <p:cNvCxnSpPr>
            <a:cxnSpLocks/>
            <a:stCxn id="15" idx="3"/>
            <a:endCxn id="5" idx="3"/>
          </p:cNvCxnSpPr>
          <p:nvPr/>
        </p:nvCxnSpPr>
        <p:spPr>
          <a:xfrm flipH="1">
            <a:off x="8622334" y="2448212"/>
            <a:ext cx="190373" cy="2662656"/>
          </a:xfrm>
          <a:prstGeom prst="bentConnector3">
            <a:avLst>
              <a:gd name="adj1" fmla="val -12008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D2C6D5-CC76-2261-1735-AFA10BF48396}"/>
              </a:ext>
            </a:extLst>
          </p:cNvPr>
          <p:cNvGrpSpPr/>
          <p:nvPr/>
        </p:nvGrpSpPr>
        <p:grpSpPr>
          <a:xfrm>
            <a:off x="4453741" y="1584705"/>
            <a:ext cx="4754880" cy="4477048"/>
            <a:chOff x="4453741" y="1584705"/>
            <a:chExt cx="4754880" cy="4477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B73DF-F5F5-CB3D-EFB7-263DAD2E09FF}"/>
                </a:ext>
              </a:extLst>
            </p:cNvPr>
            <p:cNvSpPr txBox="1"/>
            <p:nvPr/>
          </p:nvSpPr>
          <p:spPr>
            <a:xfrm>
              <a:off x="5154985" y="322035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AV 1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071826B-A0CF-9D6F-E2D8-7580F4B68274}"/>
                </a:ext>
              </a:extLst>
            </p:cNvPr>
            <p:cNvGrpSpPr/>
            <p:nvPr/>
          </p:nvGrpSpPr>
          <p:grpSpPr>
            <a:xfrm>
              <a:off x="4453741" y="1584705"/>
              <a:ext cx="4754880" cy="4477048"/>
              <a:chOff x="4416163" y="1584705"/>
              <a:chExt cx="4754880" cy="447704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08D5FD3-4B62-65E6-E8E1-059BC490FAC9}"/>
                  </a:ext>
                </a:extLst>
              </p:cNvPr>
              <p:cNvGrpSpPr/>
              <p:nvPr/>
            </p:nvGrpSpPr>
            <p:grpSpPr>
              <a:xfrm>
                <a:off x="4552883" y="1694274"/>
                <a:ext cx="4225110" cy="3988094"/>
                <a:chOff x="4552883" y="1694274"/>
                <a:chExt cx="4225110" cy="398809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F44467-F051-4C40-E604-46843CDC1838}"/>
                    </a:ext>
                  </a:extLst>
                </p:cNvPr>
                <p:cNvSpPr txBox="1"/>
                <p:nvPr/>
              </p:nvSpPr>
              <p:spPr>
                <a:xfrm>
                  <a:off x="4552883" y="1694274"/>
                  <a:ext cx="403187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Doppelgänger Orchestrator</a:t>
                  </a:r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56E2BED-21B8-C1B9-CC52-F2005716F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7" y="4539368"/>
                  <a:ext cx="875409" cy="1143000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81CBBD-EF2A-495E-C03F-9F8660791661}"/>
                    </a:ext>
                  </a:extLst>
                </p:cNvPr>
                <p:cNvSpPr txBox="1"/>
                <p:nvPr/>
              </p:nvSpPr>
              <p:spPr>
                <a:xfrm>
                  <a:off x="7516109" y="3781729"/>
                  <a:ext cx="126188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Message</a:t>
                  </a:r>
                </a:p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Broker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DDCBF35-43DF-C6F5-72B2-B6C08A9CC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2589561"/>
                  <a:ext cx="1828800" cy="60145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0EB6145-A152-7D10-55E4-7001B889B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3834947"/>
                  <a:ext cx="1828800" cy="60145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9C4A39-EFAA-291C-7AFA-F9607A8C2E68}"/>
                    </a:ext>
                  </a:extLst>
                </p:cNvPr>
                <p:cNvSpPr txBox="1"/>
                <p:nvPr/>
              </p:nvSpPr>
              <p:spPr>
                <a:xfrm>
                  <a:off x="5154984" y="4436397"/>
                  <a:ext cx="80021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AV 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B5AC04-C751-FD8C-E8A7-1ACCCB5CB770}"/>
                    </a:ext>
                  </a:extLst>
                </p:cNvPr>
                <p:cNvSpPr txBox="1"/>
                <p:nvPr/>
              </p:nvSpPr>
              <p:spPr>
                <a:xfrm>
                  <a:off x="5231927" y="5282258"/>
                  <a:ext cx="6463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...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DC7B4E-A40A-5985-BC2D-CD7FC64545B9}"/>
                    </a:ext>
                  </a:extLst>
                </p:cNvPr>
                <p:cNvSpPr txBox="1"/>
                <p:nvPr/>
              </p:nvSpPr>
              <p:spPr>
                <a:xfrm>
                  <a:off x="7109288" y="2278935"/>
                  <a:ext cx="1665841" cy="338554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localization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8B213D-5DA1-D0DE-BD5E-E3A84AFF4750}"/>
                    </a:ext>
                  </a:extLst>
                </p:cNvPr>
                <p:cNvSpPr txBox="1"/>
                <p:nvPr/>
              </p:nvSpPr>
              <p:spPr>
                <a:xfrm>
                  <a:off x="7112152" y="2958363"/>
                  <a:ext cx="1418978" cy="338554"/>
                </a:xfrm>
                <a:prstGeom prst="rect">
                  <a:avLst/>
                </a:prstGeom>
                <a:solidFill>
                  <a:srgbClr val="E26773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perception</a:t>
                  </a:r>
                </a:p>
              </p:txBody>
            </p:sp>
            <p:cxnSp>
              <p:nvCxnSpPr>
                <p:cNvPr id="36" name="Elbow Connector 35">
                  <a:extLst>
                    <a:ext uri="{FF2B5EF4-FFF2-40B4-BE49-F238E27FC236}">
                      <a16:creationId xmlns:a16="http://schemas.microsoft.com/office/drawing/2014/main" id="{E10A90CD-64CE-D420-B555-2B2C1E474FFB}"/>
                    </a:ext>
                  </a:extLst>
                </p:cNvPr>
                <p:cNvCxnSpPr>
                  <a:cxnSpLocks/>
                  <a:stCxn id="7" idx="0"/>
                  <a:endCxn id="16" idx="2"/>
                </p:cNvCxnSpPr>
                <p:nvPr/>
              </p:nvCxnSpPr>
              <p:spPr>
                <a:xfrm rot="16200000" flipV="1">
                  <a:off x="7741940" y="3376618"/>
                  <a:ext cx="484812" cy="325410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>
                  <a:extLst>
                    <a:ext uri="{FF2B5EF4-FFF2-40B4-BE49-F238E27FC236}">
                      <a16:creationId xmlns:a16="http://schemas.microsoft.com/office/drawing/2014/main" id="{FD56B7A7-2346-2BF0-F2C2-BC48444521A8}"/>
                    </a:ext>
                  </a:extLst>
                </p:cNvPr>
                <p:cNvCxnSpPr>
                  <a:cxnSpLocks/>
                  <a:stCxn id="16" idx="1"/>
                  <a:endCxn id="10" idx="3"/>
                </p:cNvCxnSpPr>
                <p:nvPr/>
              </p:nvCxnSpPr>
              <p:spPr>
                <a:xfrm rot="10800000">
                  <a:off x="6469496" y="2890286"/>
                  <a:ext cx="642657" cy="237354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93A88700-7B86-E0AE-533D-E425235E557D}"/>
                    </a:ext>
                  </a:extLst>
                </p:cNvPr>
                <p:cNvCxnSpPr>
                  <a:cxnSpLocks/>
                  <a:stCxn id="10" idx="0"/>
                  <a:endCxn id="15" idx="1"/>
                </p:cNvCxnSpPr>
                <p:nvPr/>
              </p:nvCxnSpPr>
              <p:spPr>
                <a:xfrm rot="5400000" flipH="1" flipV="1">
                  <a:off x="6261517" y="1741791"/>
                  <a:ext cx="141349" cy="1554193"/>
                </a:xfrm>
                <a:prstGeom prst="bentConnector2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>
                  <a:extLst>
                    <a:ext uri="{FF2B5EF4-FFF2-40B4-BE49-F238E27FC236}">
                      <a16:creationId xmlns:a16="http://schemas.microsoft.com/office/drawing/2014/main" id="{E2F827B6-322C-FB3C-6217-04EF29CF0A48}"/>
                    </a:ext>
                  </a:extLst>
                </p:cNvPr>
                <p:cNvCxnSpPr>
                  <a:cxnSpLocks/>
                  <a:stCxn id="11" idx="3"/>
                  <a:endCxn id="5" idx="2"/>
                </p:cNvCxnSpPr>
                <p:nvPr/>
              </p:nvCxnSpPr>
              <p:spPr>
                <a:xfrm>
                  <a:off x="6469495" y="4135672"/>
                  <a:ext cx="1677557" cy="1546696"/>
                </a:xfrm>
                <a:prstGeom prst="bentConnector4">
                  <a:avLst>
                    <a:gd name="adj1" fmla="val 36954"/>
                    <a:gd name="adj2" fmla="val 114780"/>
                  </a:avLst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AA0D471-084F-9CCD-CAB2-3E4BDCBFBBD4}"/>
                    </a:ext>
                  </a:extLst>
                </p:cNvPr>
                <p:cNvCxnSpPr>
                  <a:cxnSpLocks/>
                  <a:stCxn id="5" idx="1"/>
                  <a:endCxn id="11" idx="0"/>
                </p:cNvCxnSpPr>
                <p:nvPr/>
              </p:nvCxnSpPr>
              <p:spPr>
                <a:xfrm rot="10800000">
                  <a:off x="5555095" y="3834948"/>
                  <a:ext cx="2154252" cy="1275921"/>
                </a:xfrm>
                <a:prstGeom prst="bentConnector4">
                  <a:avLst>
                    <a:gd name="adj1" fmla="val 22119"/>
                    <a:gd name="adj2" fmla="val 117916"/>
                  </a:avLst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F535709-FA19-851B-02F5-452CD7D1BD23}"/>
                  </a:ext>
                </a:extLst>
              </p:cNvPr>
              <p:cNvSpPr/>
              <p:nvPr/>
            </p:nvSpPr>
            <p:spPr>
              <a:xfrm>
                <a:off x="4416163" y="1584705"/>
                <a:ext cx="4754880" cy="4477048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F725ACC-94DF-FFBB-7763-F8AB254E0B29}"/>
              </a:ext>
            </a:extLst>
          </p:cNvPr>
          <p:cNvGrpSpPr/>
          <p:nvPr/>
        </p:nvGrpSpPr>
        <p:grpSpPr>
          <a:xfrm>
            <a:off x="719595" y="1584705"/>
            <a:ext cx="1371600" cy="1828800"/>
            <a:chOff x="719595" y="1584705"/>
            <a:chExt cx="1371600" cy="18288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E6E4C4-02B5-63DD-D4FB-E3F4BFA99D92}"/>
                </a:ext>
              </a:extLst>
            </p:cNvPr>
            <p:cNvGrpSpPr/>
            <p:nvPr/>
          </p:nvGrpSpPr>
          <p:grpSpPr>
            <a:xfrm>
              <a:off x="832623" y="1736063"/>
              <a:ext cx="1145545" cy="1526085"/>
              <a:chOff x="809641" y="1694274"/>
              <a:chExt cx="1145545" cy="15260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EBFA8D7-8684-76C2-7935-718C317E93A0}"/>
                  </a:ext>
                </a:extLst>
              </p:cNvPr>
              <p:cNvGrpSpPr/>
              <p:nvPr/>
            </p:nvGrpSpPr>
            <p:grpSpPr>
              <a:xfrm>
                <a:off x="809641" y="2094384"/>
                <a:ext cx="1125975" cy="1125975"/>
                <a:chOff x="838200" y="1963239"/>
                <a:chExt cx="1300660" cy="130066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E15D1A6-95AC-D83D-7210-F6C86D85C1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8200" y="1963239"/>
                  <a:ext cx="1143000" cy="11430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1A5C523-806E-D7EE-4A2F-7C3422485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7030" y="2042069"/>
                  <a:ext cx="1143000" cy="11430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CB1FB3F-B7CD-3F28-6C1E-ADDC433F8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5860" y="2120899"/>
                  <a:ext cx="1143000" cy="1143000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367F34-E09D-F901-DD15-2B2A02AE26A6}"/>
                  </a:ext>
                </a:extLst>
              </p:cNvPr>
              <p:cNvSpPr txBox="1"/>
              <p:nvPr/>
            </p:nvSpPr>
            <p:spPr>
              <a:xfrm>
                <a:off x="847190" y="1694274"/>
                <a:ext cx="11079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erkeley Mono" pitchFamily="49" charset="77"/>
                  </a:rPr>
                  <a:t>HD Map</a:t>
                </a: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4D8C45B-ED58-A42A-9BDD-B4C1187A32FA}"/>
                </a:ext>
              </a:extLst>
            </p:cNvPr>
            <p:cNvSpPr/>
            <p:nvPr/>
          </p:nvSpPr>
          <p:spPr>
            <a:xfrm>
              <a:off x="719595" y="1584705"/>
              <a:ext cx="137160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70961C-54CB-F407-C031-F2603D22C8C6}"/>
              </a:ext>
            </a:extLst>
          </p:cNvPr>
          <p:cNvGrpSpPr/>
          <p:nvPr/>
        </p:nvGrpSpPr>
        <p:grpSpPr>
          <a:xfrm>
            <a:off x="2526409" y="1584705"/>
            <a:ext cx="1828800" cy="1828800"/>
            <a:chOff x="2339279" y="1584705"/>
            <a:chExt cx="1828800" cy="18288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0242F2-A008-EF71-9715-1F1D65632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0150" y="2127660"/>
              <a:ext cx="747059" cy="1143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74F3C-6075-23BD-BA6E-9DCC4E93D3FD}"/>
                </a:ext>
              </a:extLst>
            </p:cNvPr>
            <p:cNvSpPr txBox="1"/>
            <p:nvPr/>
          </p:nvSpPr>
          <p:spPr>
            <a:xfrm>
              <a:off x="2391905" y="172755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Map Parser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8100482-07CE-32FF-24EC-BA38D6CCE3FA}"/>
                </a:ext>
              </a:extLst>
            </p:cNvPr>
            <p:cNvSpPr/>
            <p:nvPr/>
          </p:nvSpPr>
          <p:spPr>
            <a:xfrm>
              <a:off x="2339279" y="1584705"/>
              <a:ext cx="182880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F41B55A-D8BA-3811-59FA-FFC2C0B4FA19}"/>
              </a:ext>
            </a:extLst>
          </p:cNvPr>
          <p:cNvGrpSpPr/>
          <p:nvPr/>
        </p:nvGrpSpPr>
        <p:grpSpPr>
          <a:xfrm>
            <a:off x="719595" y="4050073"/>
            <a:ext cx="1828800" cy="2011680"/>
            <a:chOff x="2371811" y="3787989"/>
            <a:chExt cx="1828800" cy="201168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D7AE7E4-F440-B1BC-15D1-9E4199092E08}"/>
                </a:ext>
              </a:extLst>
            </p:cNvPr>
            <p:cNvGrpSpPr/>
            <p:nvPr/>
          </p:nvGrpSpPr>
          <p:grpSpPr>
            <a:xfrm>
              <a:off x="2501381" y="3868386"/>
              <a:ext cx="1569660" cy="1850886"/>
              <a:chOff x="2392261" y="3831482"/>
              <a:chExt cx="1569660" cy="185088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B11E0D1-271F-EFEA-422F-186470CC3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1234" y="4539368"/>
                <a:ext cx="1531713" cy="11430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788B35-774A-660A-5DC9-D3978FEC1251}"/>
                  </a:ext>
                </a:extLst>
              </p:cNvPr>
              <p:cNvSpPr txBox="1"/>
              <p:nvPr/>
            </p:nvSpPr>
            <p:spPr>
              <a:xfrm>
                <a:off x="2392261" y="3831482"/>
                <a:ext cx="1569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Berkeley Mono" pitchFamily="49" charset="77"/>
                  </a:rPr>
                  <a:t>Scenario</a:t>
                </a:r>
              </a:p>
              <a:p>
                <a:pPr algn="ctr"/>
                <a:r>
                  <a:rPr lang="en-US" sz="2000" dirty="0">
                    <a:latin typeface="Berkeley Mono" pitchFamily="49" charset="77"/>
                  </a:rPr>
                  <a:t>Generator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CF576D1-E863-B12C-9D6A-C2EAC4C549BE}"/>
                </a:ext>
              </a:extLst>
            </p:cNvPr>
            <p:cNvSpPr/>
            <p:nvPr/>
          </p:nvSpPr>
          <p:spPr>
            <a:xfrm>
              <a:off x="2371811" y="3787989"/>
              <a:ext cx="182880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F5F326F-6D8F-244D-6B9B-20E27A2E92D3}"/>
              </a:ext>
            </a:extLst>
          </p:cNvPr>
          <p:cNvGrpSpPr/>
          <p:nvPr/>
        </p:nvGrpSpPr>
        <p:grpSpPr>
          <a:xfrm>
            <a:off x="9705206" y="4050073"/>
            <a:ext cx="1645920" cy="2011680"/>
            <a:chOff x="9682909" y="4050073"/>
            <a:chExt cx="1645920" cy="201168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FA3B9CD-15BA-FA35-014C-CE449AF995CA}"/>
                </a:ext>
              </a:extLst>
            </p:cNvPr>
            <p:cNvGrpSpPr/>
            <p:nvPr/>
          </p:nvGrpSpPr>
          <p:grpSpPr>
            <a:xfrm>
              <a:off x="9797983" y="4284358"/>
              <a:ext cx="1415772" cy="1543110"/>
              <a:chOff x="9753158" y="4009659"/>
              <a:chExt cx="1415772" cy="154311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29A19E2-ACB3-9912-BB11-544B74DE0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7141" y="4409769"/>
                <a:ext cx="1007806" cy="1143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1A87FF-4A78-2024-BC15-3437A55D79C3}"/>
                  </a:ext>
                </a:extLst>
              </p:cNvPr>
              <p:cNvSpPr txBox="1"/>
              <p:nvPr/>
            </p:nvSpPr>
            <p:spPr>
              <a:xfrm>
                <a:off x="9753158" y="4009659"/>
                <a:ext cx="1415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erkeley Mono" pitchFamily="49" charset="77"/>
                  </a:rPr>
                  <a:t>Analyzer</a:t>
                </a: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8E64032-3350-DB3F-7479-E30CC786C571}"/>
                </a:ext>
              </a:extLst>
            </p:cNvPr>
            <p:cNvSpPr/>
            <p:nvPr/>
          </p:nvSpPr>
          <p:spPr>
            <a:xfrm>
              <a:off x="9682909" y="4050073"/>
              <a:ext cx="164592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5412FB2-0EF1-6FDE-BEEB-963AAB1DF503}"/>
              </a:ext>
            </a:extLst>
          </p:cNvPr>
          <p:cNvGrpSpPr/>
          <p:nvPr/>
        </p:nvGrpSpPr>
        <p:grpSpPr>
          <a:xfrm>
            <a:off x="9705206" y="1584705"/>
            <a:ext cx="1645920" cy="1828800"/>
            <a:chOff x="9606711" y="1590543"/>
            <a:chExt cx="1645920" cy="182880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0BB9D7B-BDC2-D766-A123-BF5C160EFC8D}"/>
                </a:ext>
              </a:extLst>
            </p:cNvPr>
            <p:cNvGrpSpPr/>
            <p:nvPr/>
          </p:nvGrpSpPr>
          <p:grpSpPr>
            <a:xfrm>
              <a:off x="9644841" y="1693800"/>
              <a:ext cx="1569660" cy="1622286"/>
              <a:chOff x="9676214" y="1540386"/>
              <a:chExt cx="1569660" cy="1622286"/>
            </a:xfrm>
          </p:grpSpPr>
          <p:pic>
            <p:nvPicPr>
              <p:cNvPr id="34" name="Graphic 33" descr="Document with solid fill">
                <a:extLst>
                  <a:ext uri="{FF2B5EF4-FFF2-40B4-BE49-F238E27FC236}">
                    <a16:creationId xmlns:a16="http://schemas.microsoft.com/office/drawing/2014/main" id="{CDE0A0D4-0B68-4A2F-4746-AA4CB7A5E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003844" y="224827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BC19BC-6E95-9270-307B-42837D9922D0}"/>
                  </a:ext>
                </a:extLst>
              </p:cNvPr>
              <p:cNvSpPr txBox="1"/>
              <p:nvPr/>
            </p:nvSpPr>
            <p:spPr>
              <a:xfrm>
                <a:off x="9676214" y="1540386"/>
                <a:ext cx="1569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Berkeley Mono" pitchFamily="49" charset="77"/>
                  </a:rPr>
                  <a:t>Recorded</a:t>
                </a:r>
              </a:p>
              <a:p>
                <a:pPr algn="ctr"/>
                <a:r>
                  <a:rPr lang="en-US" sz="2000" dirty="0">
                    <a:latin typeface="Berkeley Mono" pitchFamily="49" charset="77"/>
                  </a:rPr>
                  <a:t>Scenarios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BE2E0E4-0E6F-5481-4DCB-A08D3436688B}"/>
                </a:ext>
              </a:extLst>
            </p:cNvPr>
            <p:cNvSpPr/>
            <p:nvPr/>
          </p:nvSpPr>
          <p:spPr>
            <a:xfrm>
              <a:off x="9606711" y="1590543"/>
              <a:ext cx="164592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520FB5C-F443-2CB2-E7B7-8CE012B025DF}"/>
              </a:ext>
            </a:extLst>
          </p:cNvPr>
          <p:cNvCxnSpPr>
            <a:stCxn id="73" idx="3"/>
            <a:endCxn id="74" idx="1"/>
          </p:cNvCxnSpPr>
          <p:nvPr/>
        </p:nvCxnSpPr>
        <p:spPr>
          <a:xfrm>
            <a:off x="2091195" y="2499105"/>
            <a:ext cx="4352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11A34536-AEC3-73AB-7D6B-39F63C29E6F0}"/>
              </a:ext>
            </a:extLst>
          </p:cNvPr>
          <p:cNvCxnSpPr>
            <a:stCxn id="74" idx="2"/>
            <a:endCxn id="75" idx="0"/>
          </p:cNvCxnSpPr>
          <p:nvPr/>
        </p:nvCxnSpPr>
        <p:spPr>
          <a:xfrm rot="5400000">
            <a:off x="2219118" y="2828382"/>
            <a:ext cx="636568" cy="180681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DFF7BE-739E-E2BB-FA97-ABF4FCC44702}"/>
              </a:ext>
            </a:extLst>
          </p:cNvPr>
          <p:cNvCxnSpPr>
            <a:stCxn id="75" idx="3"/>
          </p:cNvCxnSpPr>
          <p:nvPr/>
        </p:nvCxnSpPr>
        <p:spPr>
          <a:xfrm>
            <a:off x="2548395" y="5055913"/>
            <a:ext cx="19053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6C78749-EE0E-D8DE-12FA-912E7BDF75B4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208621" y="2499105"/>
            <a:ext cx="496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6C8BF94-6259-E7BC-E026-2CAC76EE6420}"/>
              </a:ext>
            </a:extLst>
          </p:cNvPr>
          <p:cNvCxnSpPr>
            <a:stCxn id="77" idx="2"/>
            <a:endCxn id="76" idx="0"/>
          </p:cNvCxnSpPr>
          <p:nvPr/>
        </p:nvCxnSpPr>
        <p:spPr>
          <a:xfrm>
            <a:off x="10528166" y="3413505"/>
            <a:ext cx="0" cy="636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5B8DD338-54BC-2C59-1687-187BD7045AAF}"/>
              </a:ext>
            </a:extLst>
          </p:cNvPr>
          <p:cNvCxnSpPr>
            <a:cxnSpLocks/>
            <a:stCxn id="76" idx="2"/>
            <a:endCxn id="75" idx="2"/>
          </p:cNvCxnSpPr>
          <p:nvPr/>
        </p:nvCxnSpPr>
        <p:spPr>
          <a:xfrm rot="5400000">
            <a:off x="6081081" y="1614668"/>
            <a:ext cx="12700" cy="8894171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161C9B-D19E-E19B-DA89-18D709D5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350" y="578350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9D236E-F7E3-273B-9B8F-EEAA74EB3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70" y="573911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4730-3316-C628-7E29-D64D386AB4FF}"/>
              </a:ext>
            </a:extLst>
          </p:cNvPr>
          <p:cNvSpPr txBox="1"/>
          <p:nvPr/>
        </p:nvSpPr>
        <p:spPr>
          <a:xfrm>
            <a:off x="2608538" y="4484413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erkeley Mono" pitchFamily="49" charset="77"/>
              </a:rPr>
              <a:t>Scenario </a:t>
            </a:r>
            <a:br>
              <a:rPr lang="en-US" sz="1400" dirty="0">
                <a:latin typeface="Berkeley Mono" pitchFamily="49" charset="77"/>
              </a:rPr>
            </a:br>
            <a:r>
              <a:rPr lang="en-US" sz="1400" dirty="0">
                <a:latin typeface="Berkeley Mono" pitchFamily="49" charset="77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1459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24488-21EB-27FC-D784-11CCAE395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Analyzes HD Map used by the ADS.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Identifies: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Valid locations of road-traffic participants.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Conflicts between signals at every junction.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Berkeley Mono" pitchFamily="49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085D8-7B66-126F-9CD4-6FB1644B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1D6E0-3807-CE61-7204-8EB46B0E0CC7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F4DE4-9AAA-DB67-9020-2A6EC7BDF8D5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2ED614-DF77-5800-17CC-D1DCC6BC8280}"/>
              </a:ext>
            </a:extLst>
          </p:cNvPr>
          <p:cNvGrpSpPr/>
          <p:nvPr/>
        </p:nvGrpSpPr>
        <p:grpSpPr>
          <a:xfrm>
            <a:off x="9982200" y="431162"/>
            <a:ext cx="1828800" cy="1828800"/>
            <a:chOff x="2339279" y="1584705"/>
            <a:chExt cx="1828800" cy="1828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87515D-1FC3-3B18-1D43-10D8A9252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0150" y="2127660"/>
              <a:ext cx="747059" cy="1143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645815-8FD4-A5D8-D0A2-F432C8B3C608}"/>
                </a:ext>
              </a:extLst>
            </p:cNvPr>
            <p:cNvSpPr txBox="1"/>
            <p:nvPr/>
          </p:nvSpPr>
          <p:spPr>
            <a:xfrm>
              <a:off x="2391905" y="172755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Map Parser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F5704F-4422-FFC8-150B-C0051DEA282C}"/>
                </a:ext>
              </a:extLst>
            </p:cNvPr>
            <p:cNvSpPr/>
            <p:nvPr/>
          </p:nvSpPr>
          <p:spPr>
            <a:xfrm>
              <a:off x="2339279" y="1584705"/>
              <a:ext cx="182880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C7D8BD-4FE6-CFB5-507F-0ABC90D1DF7F}"/>
              </a:ext>
            </a:extLst>
          </p:cNvPr>
          <p:cNvGrpSpPr/>
          <p:nvPr/>
        </p:nvGrpSpPr>
        <p:grpSpPr>
          <a:xfrm>
            <a:off x="1534457" y="3744879"/>
            <a:ext cx="2485469" cy="2428508"/>
            <a:chOff x="1764979" y="2815204"/>
            <a:chExt cx="3701727" cy="36168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57DF99-8757-0502-D6A0-833BCD462482}"/>
                </a:ext>
              </a:extLst>
            </p:cNvPr>
            <p:cNvSpPr/>
            <p:nvPr/>
          </p:nvSpPr>
          <p:spPr>
            <a:xfrm>
              <a:off x="3055273" y="5137938"/>
              <a:ext cx="647079" cy="129415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6A6D0E-37FD-C6FA-235E-E5A19B0AC748}"/>
                </a:ext>
              </a:extLst>
            </p:cNvPr>
            <p:cNvSpPr/>
            <p:nvPr/>
          </p:nvSpPr>
          <p:spPr>
            <a:xfrm>
              <a:off x="3704281" y="5137938"/>
              <a:ext cx="647079" cy="129415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6C6CB8-E3F9-7BA1-7156-A39DB0E84DAA}"/>
                </a:ext>
              </a:extLst>
            </p:cNvPr>
            <p:cNvSpPr/>
            <p:nvPr/>
          </p:nvSpPr>
          <p:spPr>
            <a:xfrm>
              <a:off x="3057203" y="3843781"/>
              <a:ext cx="1294157" cy="129415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5AFD21-7EE7-79FA-0CDA-46087D3FEE87}"/>
                </a:ext>
              </a:extLst>
            </p:cNvPr>
            <p:cNvSpPr/>
            <p:nvPr/>
          </p:nvSpPr>
          <p:spPr>
            <a:xfrm>
              <a:off x="1764980" y="3843780"/>
              <a:ext cx="1294157" cy="6470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EE0DE6-F99D-ABC0-5491-14ECA6B1A448}"/>
                </a:ext>
              </a:extLst>
            </p:cNvPr>
            <p:cNvSpPr/>
            <p:nvPr/>
          </p:nvSpPr>
          <p:spPr>
            <a:xfrm>
              <a:off x="1764979" y="4490859"/>
              <a:ext cx="1294157" cy="6470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D80039-8955-7917-DF51-8C15B11F25C2}"/>
                </a:ext>
              </a:extLst>
            </p:cNvPr>
            <p:cNvCxnSpPr>
              <a:cxnSpLocks/>
            </p:cNvCxnSpPr>
            <p:nvPr/>
          </p:nvCxnSpPr>
          <p:spPr>
            <a:xfrm>
              <a:off x="1766926" y="4517846"/>
              <a:ext cx="126950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3F920F-1245-852B-4EF2-4A9CE07E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2352" y="5158352"/>
              <a:ext cx="0" cy="127374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B8015A2-097A-7CDE-A466-617DF439AF79}"/>
                </a:ext>
              </a:extLst>
            </p:cNvPr>
            <p:cNvSpPr/>
            <p:nvPr/>
          </p:nvSpPr>
          <p:spPr>
            <a:xfrm>
              <a:off x="2470973" y="4745993"/>
              <a:ext cx="388248" cy="12941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F2B9C21-1F2C-0D0D-5609-69FB8CB36AA1}"/>
                </a:ext>
              </a:extLst>
            </p:cNvPr>
            <p:cNvCxnSpPr>
              <a:cxnSpLocks/>
            </p:cNvCxnSpPr>
            <p:nvPr/>
          </p:nvCxnSpPr>
          <p:spPr>
            <a:xfrm>
              <a:off x="3074116" y="5139302"/>
              <a:ext cx="0" cy="129279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Bent Arrow 20">
              <a:extLst>
                <a:ext uri="{FF2B5EF4-FFF2-40B4-BE49-F238E27FC236}">
                  <a16:creationId xmlns:a16="http://schemas.microsoft.com/office/drawing/2014/main" id="{98A175B1-56F5-2673-E591-215C2B5DFFC9}"/>
                </a:ext>
              </a:extLst>
            </p:cNvPr>
            <p:cNvSpPr/>
            <p:nvPr/>
          </p:nvSpPr>
          <p:spPr>
            <a:xfrm flipH="1">
              <a:off x="3261840" y="5369422"/>
              <a:ext cx="233943" cy="38824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Up Arrow 21">
              <a:extLst>
                <a:ext uri="{FF2B5EF4-FFF2-40B4-BE49-F238E27FC236}">
                  <a16:creationId xmlns:a16="http://schemas.microsoft.com/office/drawing/2014/main" id="{9AF6A73B-165A-BD1A-F318-8959C506FC16}"/>
                </a:ext>
              </a:extLst>
            </p:cNvPr>
            <p:cNvSpPr/>
            <p:nvPr/>
          </p:nvSpPr>
          <p:spPr>
            <a:xfrm>
              <a:off x="3963112" y="5367776"/>
              <a:ext cx="129416" cy="388247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4A3B46-CCFF-A010-0C4C-5555582FEB3A}"/>
                </a:ext>
              </a:extLst>
            </p:cNvPr>
            <p:cNvCxnSpPr>
              <a:cxnSpLocks/>
            </p:cNvCxnSpPr>
            <p:nvPr/>
          </p:nvCxnSpPr>
          <p:spPr>
            <a:xfrm>
              <a:off x="3055273" y="4490859"/>
              <a:ext cx="0" cy="66749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4B30B76-8214-4006-54C5-793ED627E212}"/>
                </a:ext>
              </a:extLst>
            </p:cNvPr>
            <p:cNvCxnSpPr>
              <a:cxnSpLocks/>
            </p:cNvCxnSpPr>
            <p:nvPr/>
          </p:nvCxnSpPr>
          <p:spPr>
            <a:xfrm>
              <a:off x="3055273" y="5158352"/>
              <a:ext cx="129608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E25056-EB02-BF84-34B6-8D11B5C37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0210" y="2815204"/>
              <a:ext cx="465535" cy="9911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43BE114-9120-A4AD-8184-059BDCB70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1727" y="5889160"/>
              <a:ext cx="294168" cy="4572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599C2AE-0740-EFAE-F6FE-C9B4D30EC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003127" y="4585798"/>
              <a:ext cx="294167" cy="4572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0099F4-6BA8-F60A-AA94-C110082B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4737104" y="4314271"/>
              <a:ext cx="466344" cy="99286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DB9A9C-5935-EA0F-17AA-0508E51B6C37}"/>
              </a:ext>
            </a:extLst>
          </p:cNvPr>
          <p:cNvGrpSpPr/>
          <p:nvPr/>
        </p:nvGrpSpPr>
        <p:grpSpPr>
          <a:xfrm>
            <a:off x="7806872" y="3811152"/>
            <a:ext cx="1927738" cy="2304669"/>
            <a:chOff x="6993220" y="3084866"/>
            <a:chExt cx="2586381" cy="309209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6E4800-1711-C066-7F22-CEEB498B28B5}"/>
                </a:ext>
              </a:extLst>
            </p:cNvPr>
            <p:cNvSpPr/>
            <p:nvPr/>
          </p:nvSpPr>
          <p:spPr>
            <a:xfrm>
              <a:off x="8283514" y="4882805"/>
              <a:ext cx="647079" cy="129415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7707E2-775F-0787-AAE0-E695884354B6}"/>
                </a:ext>
              </a:extLst>
            </p:cNvPr>
            <p:cNvSpPr/>
            <p:nvPr/>
          </p:nvSpPr>
          <p:spPr>
            <a:xfrm>
              <a:off x="8932522" y="4882805"/>
              <a:ext cx="647079" cy="129415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EF2842-FCC4-112A-7246-B342E94806F5}"/>
                </a:ext>
              </a:extLst>
            </p:cNvPr>
            <p:cNvSpPr/>
            <p:nvPr/>
          </p:nvSpPr>
          <p:spPr>
            <a:xfrm>
              <a:off x="8285444" y="3588648"/>
              <a:ext cx="1294157" cy="129415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AF80C86-37A0-0F05-A422-974DFDEA4FC3}"/>
                </a:ext>
              </a:extLst>
            </p:cNvPr>
            <p:cNvSpPr/>
            <p:nvPr/>
          </p:nvSpPr>
          <p:spPr>
            <a:xfrm>
              <a:off x="6993221" y="3588647"/>
              <a:ext cx="1294157" cy="6470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8C0C325-7B49-3492-84EF-6F5B9D3A7C11}"/>
                </a:ext>
              </a:extLst>
            </p:cNvPr>
            <p:cNvSpPr/>
            <p:nvPr/>
          </p:nvSpPr>
          <p:spPr>
            <a:xfrm>
              <a:off x="6993220" y="4235726"/>
              <a:ext cx="1294157" cy="6470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6540D7-7871-0923-964F-B655E97EC904}"/>
                </a:ext>
              </a:extLst>
            </p:cNvPr>
            <p:cNvCxnSpPr>
              <a:cxnSpLocks/>
            </p:cNvCxnSpPr>
            <p:nvPr/>
          </p:nvCxnSpPr>
          <p:spPr>
            <a:xfrm>
              <a:off x="6995167" y="4262713"/>
              <a:ext cx="126950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E54D99D-DF52-BD2E-D6FD-1D5C38CC38A2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93" y="4903219"/>
              <a:ext cx="0" cy="127374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AC9B8289-A7B0-8CF0-19D8-9D4DD0BBE179}"/>
                </a:ext>
              </a:extLst>
            </p:cNvPr>
            <p:cNvSpPr/>
            <p:nvPr/>
          </p:nvSpPr>
          <p:spPr>
            <a:xfrm>
              <a:off x="7699214" y="4490860"/>
              <a:ext cx="388248" cy="12941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1AF964-C5BB-561C-ED0C-4A8CDD5E47A3}"/>
                </a:ext>
              </a:extLst>
            </p:cNvPr>
            <p:cNvCxnSpPr>
              <a:cxnSpLocks/>
            </p:cNvCxnSpPr>
            <p:nvPr/>
          </p:nvCxnSpPr>
          <p:spPr>
            <a:xfrm>
              <a:off x="8302357" y="4884169"/>
              <a:ext cx="0" cy="129279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Bent Arrow 37">
              <a:extLst>
                <a:ext uri="{FF2B5EF4-FFF2-40B4-BE49-F238E27FC236}">
                  <a16:creationId xmlns:a16="http://schemas.microsoft.com/office/drawing/2014/main" id="{64DE88B9-092C-5520-FDFD-05DA39C0F1BC}"/>
                </a:ext>
              </a:extLst>
            </p:cNvPr>
            <p:cNvSpPr/>
            <p:nvPr/>
          </p:nvSpPr>
          <p:spPr>
            <a:xfrm flipH="1">
              <a:off x="8490081" y="5114289"/>
              <a:ext cx="233943" cy="38824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BA0ED3D6-DE63-CB7B-DAD8-8EF43AB6427B}"/>
                </a:ext>
              </a:extLst>
            </p:cNvPr>
            <p:cNvSpPr/>
            <p:nvPr/>
          </p:nvSpPr>
          <p:spPr>
            <a:xfrm>
              <a:off x="9191353" y="5112643"/>
              <a:ext cx="129416" cy="388247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B2F20AE-F493-65F0-8481-A4BD16B8CD86}"/>
                </a:ext>
              </a:extLst>
            </p:cNvPr>
            <p:cNvCxnSpPr>
              <a:cxnSpLocks/>
            </p:cNvCxnSpPr>
            <p:nvPr/>
          </p:nvCxnSpPr>
          <p:spPr>
            <a:xfrm>
              <a:off x="8283514" y="4235726"/>
              <a:ext cx="0" cy="66749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FBC9FF-3295-F5D2-3034-5C3571CCDFCE}"/>
                </a:ext>
              </a:extLst>
            </p:cNvPr>
            <p:cNvCxnSpPr>
              <a:cxnSpLocks/>
            </p:cNvCxnSpPr>
            <p:nvPr/>
          </p:nvCxnSpPr>
          <p:spPr>
            <a:xfrm>
              <a:off x="8283514" y="4903219"/>
              <a:ext cx="129608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A3A37BE-D342-D5D2-9DE0-FD6683FD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9968" y="5634027"/>
              <a:ext cx="294168" cy="457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3BCC3B1-22FF-5763-CF61-71A45D2F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4695" y="5634027"/>
              <a:ext cx="294167" cy="4572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C920AA-23A2-9AC5-F1BC-3930103D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8750978" y="2821607"/>
              <a:ext cx="466344" cy="992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52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2A86C-2FB1-AC86-F7B6-78C0EFC6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4D1B0-BEC4-6503-9D78-C99D05D4C28A}"/>
              </a:ext>
            </a:extLst>
          </p:cNvPr>
          <p:cNvSpPr txBox="1"/>
          <p:nvPr/>
        </p:nvSpPr>
        <p:spPr>
          <a:xfrm>
            <a:off x="2666325" y="64897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Berkeley Mono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EF570-4AF1-5CF0-8E6E-6B02CE3727FC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94572-AE6F-5465-EAEB-4CB9A8CD5C56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8022A-32B9-B1BD-23EC-C1ADB575CE03}"/>
              </a:ext>
            </a:extLst>
          </p:cNvPr>
          <p:cNvSpPr txBox="1"/>
          <p:nvPr/>
        </p:nvSpPr>
        <p:spPr>
          <a:xfrm>
            <a:off x="838200" y="6431190"/>
            <a:ext cx="46313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Berkeley Mono" pitchFamily="49" charset="77"/>
              </a:rPr>
              <a:t>https://</a:t>
            </a:r>
            <a:r>
              <a:rPr lang="en-US" sz="800" dirty="0" err="1">
                <a:latin typeface="Berkeley Mono" pitchFamily="49" charset="77"/>
              </a:rPr>
              <a:t>github.com</a:t>
            </a:r>
            <a:r>
              <a:rPr lang="en-US" sz="800" dirty="0">
                <a:latin typeface="Berkeley Mono" pitchFamily="49" charset="77"/>
              </a:rPr>
              <a:t>/</a:t>
            </a:r>
            <a:r>
              <a:rPr lang="en-US" sz="800" dirty="0" err="1">
                <a:latin typeface="Berkeley Mono" pitchFamily="49" charset="77"/>
              </a:rPr>
              <a:t>YuqiHuai</a:t>
            </a:r>
            <a:r>
              <a:rPr lang="en-US" sz="800" dirty="0">
                <a:latin typeface="Berkeley Mono" pitchFamily="49" charset="77"/>
              </a:rPr>
              <a:t>/DoppelTest, https://</a:t>
            </a:r>
            <a:r>
              <a:rPr lang="en-US" sz="800" dirty="0" err="1">
                <a:latin typeface="Berkeley Mono" pitchFamily="49" charset="77"/>
              </a:rPr>
              <a:t>zenodo.org</a:t>
            </a:r>
            <a:r>
              <a:rPr lang="en-US" sz="800" dirty="0">
                <a:latin typeface="Berkeley Mono" pitchFamily="49" charset="77"/>
              </a:rPr>
              <a:t>/record/7657587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3F3351D-2B16-3497-9901-1CFF920C725E}"/>
              </a:ext>
            </a:extLst>
          </p:cNvPr>
          <p:cNvCxnSpPr>
            <a:cxnSpLocks/>
            <a:stCxn id="15" idx="3"/>
            <a:endCxn id="5" idx="3"/>
          </p:cNvCxnSpPr>
          <p:nvPr/>
        </p:nvCxnSpPr>
        <p:spPr>
          <a:xfrm flipH="1">
            <a:off x="8622334" y="2448212"/>
            <a:ext cx="190373" cy="2662656"/>
          </a:xfrm>
          <a:prstGeom prst="bentConnector3">
            <a:avLst>
              <a:gd name="adj1" fmla="val -12008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D2C6D5-CC76-2261-1735-AFA10BF48396}"/>
              </a:ext>
            </a:extLst>
          </p:cNvPr>
          <p:cNvGrpSpPr/>
          <p:nvPr/>
        </p:nvGrpSpPr>
        <p:grpSpPr>
          <a:xfrm>
            <a:off x="4453741" y="1584705"/>
            <a:ext cx="4754880" cy="4477048"/>
            <a:chOff x="4453741" y="1584705"/>
            <a:chExt cx="4754880" cy="4477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B73DF-F5F5-CB3D-EFB7-263DAD2E09FF}"/>
                </a:ext>
              </a:extLst>
            </p:cNvPr>
            <p:cNvSpPr txBox="1"/>
            <p:nvPr/>
          </p:nvSpPr>
          <p:spPr>
            <a:xfrm>
              <a:off x="5154985" y="322035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AV 1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071826B-A0CF-9D6F-E2D8-7580F4B68274}"/>
                </a:ext>
              </a:extLst>
            </p:cNvPr>
            <p:cNvGrpSpPr/>
            <p:nvPr/>
          </p:nvGrpSpPr>
          <p:grpSpPr>
            <a:xfrm>
              <a:off x="4453741" y="1584705"/>
              <a:ext cx="4754880" cy="4477048"/>
              <a:chOff x="4416163" y="1584705"/>
              <a:chExt cx="4754880" cy="447704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08D5FD3-4B62-65E6-E8E1-059BC490FAC9}"/>
                  </a:ext>
                </a:extLst>
              </p:cNvPr>
              <p:cNvGrpSpPr/>
              <p:nvPr/>
            </p:nvGrpSpPr>
            <p:grpSpPr>
              <a:xfrm>
                <a:off x="4552883" y="1694274"/>
                <a:ext cx="4225110" cy="3988094"/>
                <a:chOff x="4552883" y="1694274"/>
                <a:chExt cx="4225110" cy="398809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F44467-F051-4C40-E604-46843CDC1838}"/>
                    </a:ext>
                  </a:extLst>
                </p:cNvPr>
                <p:cNvSpPr txBox="1"/>
                <p:nvPr/>
              </p:nvSpPr>
              <p:spPr>
                <a:xfrm>
                  <a:off x="4552883" y="1694274"/>
                  <a:ext cx="403187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Doppelgänger Orchestrator</a:t>
                  </a:r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56E2BED-21B8-C1B9-CC52-F2005716F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7" y="4539368"/>
                  <a:ext cx="875409" cy="1143000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81CBBD-EF2A-495E-C03F-9F8660791661}"/>
                    </a:ext>
                  </a:extLst>
                </p:cNvPr>
                <p:cNvSpPr txBox="1"/>
                <p:nvPr/>
              </p:nvSpPr>
              <p:spPr>
                <a:xfrm>
                  <a:off x="7516109" y="3781729"/>
                  <a:ext cx="126188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Message</a:t>
                  </a:r>
                </a:p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Broker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DDCBF35-43DF-C6F5-72B2-B6C08A9CC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2589561"/>
                  <a:ext cx="1828800" cy="60145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0EB6145-A152-7D10-55E4-7001B889B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3834947"/>
                  <a:ext cx="1828800" cy="60145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9C4A39-EFAA-291C-7AFA-F9607A8C2E68}"/>
                    </a:ext>
                  </a:extLst>
                </p:cNvPr>
                <p:cNvSpPr txBox="1"/>
                <p:nvPr/>
              </p:nvSpPr>
              <p:spPr>
                <a:xfrm>
                  <a:off x="5154984" y="4436397"/>
                  <a:ext cx="80021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AV 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B5AC04-C751-FD8C-E8A7-1ACCCB5CB770}"/>
                    </a:ext>
                  </a:extLst>
                </p:cNvPr>
                <p:cNvSpPr txBox="1"/>
                <p:nvPr/>
              </p:nvSpPr>
              <p:spPr>
                <a:xfrm>
                  <a:off x="5231927" y="5282258"/>
                  <a:ext cx="6463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...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DC7B4E-A40A-5985-BC2D-CD7FC64545B9}"/>
                    </a:ext>
                  </a:extLst>
                </p:cNvPr>
                <p:cNvSpPr txBox="1"/>
                <p:nvPr/>
              </p:nvSpPr>
              <p:spPr>
                <a:xfrm>
                  <a:off x="7109288" y="2278935"/>
                  <a:ext cx="1665841" cy="338554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localization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8B213D-5DA1-D0DE-BD5E-E3A84AFF4750}"/>
                    </a:ext>
                  </a:extLst>
                </p:cNvPr>
                <p:cNvSpPr txBox="1"/>
                <p:nvPr/>
              </p:nvSpPr>
              <p:spPr>
                <a:xfrm>
                  <a:off x="7112152" y="2958363"/>
                  <a:ext cx="1418978" cy="338554"/>
                </a:xfrm>
                <a:prstGeom prst="rect">
                  <a:avLst/>
                </a:prstGeom>
                <a:solidFill>
                  <a:srgbClr val="E26773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perception</a:t>
                  </a:r>
                </a:p>
              </p:txBody>
            </p:sp>
            <p:cxnSp>
              <p:nvCxnSpPr>
                <p:cNvPr id="36" name="Elbow Connector 35">
                  <a:extLst>
                    <a:ext uri="{FF2B5EF4-FFF2-40B4-BE49-F238E27FC236}">
                      <a16:creationId xmlns:a16="http://schemas.microsoft.com/office/drawing/2014/main" id="{E10A90CD-64CE-D420-B555-2B2C1E474FFB}"/>
                    </a:ext>
                  </a:extLst>
                </p:cNvPr>
                <p:cNvCxnSpPr>
                  <a:cxnSpLocks/>
                  <a:stCxn id="7" idx="0"/>
                  <a:endCxn id="16" idx="2"/>
                </p:cNvCxnSpPr>
                <p:nvPr/>
              </p:nvCxnSpPr>
              <p:spPr>
                <a:xfrm rot="16200000" flipV="1">
                  <a:off x="7741940" y="3376618"/>
                  <a:ext cx="484812" cy="325410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>
                  <a:extLst>
                    <a:ext uri="{FF2B5EF4-FFF2-40B4-BE49-F238E27FC236}">
                      <a16:creationId xmlns:a16="http://schemas.microsoft.com/office/drawing/2014/main" id="{FD56B7A7-2346-2BF0-F2C2-BC48444521A8}"/>
                    </a:ext>
                  </a:extLst>
                </p:cNvPr>
                <p:cNvCxnSpPr>
                  <a:cxnSpLocks/>
                  <a:stCxn id="16" idx="1"/>
                  <a:endCxn id="10" idx="3"/>
                </p:cNvCxnSpPr>
                <p:nvPr/>
              </p:nvCxnSpPr>
              <p:spPr>
                <a:xfrm rot="10800000">
                  <a:off x="6469496" y="2890286"/>
                  <a:ext cx="642657" cy="237354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93A88700-7B86-E0AE-533D-E425235E557D}"/>
                    </a:ext>
                  </a:extLst>
                </p:cNvPr>
                <p:cNvCxnSpPr>
                  <a:cxnSpLocks/>
                  <a:stCxn id="10" idx="0"/>
                  <a:endCxn id="15" idx="1"/>
                </p:cNvCxnSpPr>
                <p:nvPr/>
              </p:nvCxnSpPr>
              <p:spPr>
                <a:xfrm rot="5400000" flipH="1" flipV="1">
                  <a:off x="6261517" y="1741791"/>
                  <a:ext cx="141349" cy="1554193"/>
                </a:xfrm>
                <a:prstGeom prst="bentConnector2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>
                  <a:extLst>
                    <a:ext uri="{FF2B5EF4-FFF2-40B4-BE49-F238E27FC236}">
                      <a16:creationId xmlns:a16="http://schemas.microsoft.com/office/drawing/2014/main" id="{E2F827B6-322C-FB3C-6217-04EF29CF0A48}"/>
                    </a:ext>
                  </a:extLst>
                </p:cNvPr>
                <p:cNvCxnSpPr>
                  <a:cxnSpLocks/>
                  <a:stCxn id="11" idx="3"/>
                  <a:endCxn id="5" idx="2"/>
                </p:cNvCxnSpPr>
                <p:nvPr/>
              </p:nvCxnSpPr>
              <p:spPr>
                <a:xfrm>
                  <a:off x="6469495" y="4135672"/>
                  <a:ext cx="1677557" cy="1546696"/>
                </a:xfrm>
                <a:prstGeom prst="bentConnector4">
                  <a:avLst>
                    <a:gd name="adj1" fmla="val 36954"/>
                    <a:gd name="adj2" fmla="val 114780"/>
                  </a:avLst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AA0D471-084F-9CCD-CAB2-3E4BDCBFBBD4}"/>
                    </a:ext>
                  </a:extLst>
                </p:cNvPr>
                <p:cNvCxnSpPr>
                  <a:cxnSpLocks/>
                  <a:stCxn id="5" idx="1"/>
                  <a:endCxn id="11" idx="0"/>
                </p:cNvCxnSpPr>
                <p:nvPr/>
              </p:nvCxnSpPr>
              <p:spPr>
                <a:xfrm rot="10800000">
                  <a:off x="5555095" y="3834948"/>
                  <a:ext cx="2154252" cy="1275921"/>
                </a:xfrm>
                <a:prstGeom prst="bentConnector4">
                  <a:avLst>
                    <a:gd name="adj1" fmla="val 22119"/>
                    <a:gd name="adj2" fmla="val 117916"/>
                  </a:avLst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F535709-FA19-851B-02F5-452CD7D1BD23}"/>
                  </a:ext>
                </a:extLst>
              </p:cNvPr>
              <p:cNvSpPr/>
              <p:nvPr/>
            </p:nvSpPr>
            <p:spPr>
              <a:xfrm>
                <a:off x="4416163" y="1584705"/>
                <a:ext cx="4754880" cy="4477048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F725ACC-94DF-FFBB-7763-F8AB254E0B29}"/>
              </a:ext>
            </a:extLst>
          </p:cNvPr>
          <p:cNvGrpSpPr/>
          <p:nvPr/>
        </p:nvGrpSpPr>
        <p:grpSpPr>
          <a:xfrm>
            <a:off x="719595" y="1584705"/>
            <a:ext cx="1371600" cy="1828800"/>
            <a:chOff x="719595" y="1584705"/>
            <a:chExt cx="1371600" cy="18288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E6E4C4-02B5-63DD-D4FB-E3F4BFA99D92}"/>
                </a:ext>
              </a:extLst>
            </p:cNvPr>
            <p:cNvGrpSpPr/>
            <p:nvPr/>
          </p:nvGrpSpPr>
          <p:grpSpPr>
            <a:xfrm>
              <a:off x="832623" y="1736063"/>
              <a:ext cx="1145545" cy="1526085"/>
              <a:chOff x="809641" y="1694274"/>
              <a:chExt cx="1145545" cy="15260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EBFA8D7-8684-76C2-7935-718C317E93A0}"/>
                  </a:ext>
                </a:extLst>
              </p:cNvPr>
              <p:cNvGrpSpPr/>
              <p:nvPr/>
            </p:nvGrpSpPr>
            <p:grpSpPr>
              <a:xfrm>
                <a:off x="809641" y="2094384"/>
                <a:ext cx="1125975" cy="1125975"/>
                <a:chOff x="838200" y="1963239"/>
                <a:chExt cx="1300660" cy="130066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E15D1A6-95AC-D83D-7210-F6C86D85C1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8200" y="1963239"/>
                  <a:ext cx="1143000" cy="11430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1A5C523-806E-D7EE-4A2F-7C3422485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7030" y="2042069"/>
                  <a:ext cx="1143000" cy="11430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CB1FB3F-B7CD-3F28-6C1E-ADDC433F8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5860" y="2120899"/>
                  <a:ext cx="1143000" cy="1143000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367F34-E09D-F901-DD15-2B2A02AE26A6}"/>
                  </a:ext>
                </a:extLst>
              </p:cNvPr>
              <p:cNvSpPr txBox="1"/>
              <p:nvPr/>
            </p:nvSpPr>
            <p:spPr>
              <a:xfrm>
                <a:off x="847190" y="1694274"/>
                <a:ext cx="11079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erkeley Mono" pitchFamily="49" charset="77"/>
                  </a:rPr>
                  <a:t>HD Map</a:t>
                </a: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4D8C45B-ED58-A42A-9BDD-B4C1187A32FA}"/>
                </a:ext>
              </a:extLst>
            </p:cNvPr>
            <p:cNvSpPr/>
            <p:nvPr/>
          </p:nvSpPr>
          <p:spPr>
            <a:xfrm>
              <a:off x="719595" y="1584705"/>
              <a:ext cx="137160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70961C-54CB-F407-C031-F2603D22C8C6}"/>
              </a:ext>
            </a:extLst>
          </p:cNvPr>
          <p:cNvGrpSpPr/>
          <p:nvPr/>
        </p:nvGrpSpPr>
        <p:grpSpPr>
          <a:xfrm>
            <a:off x="2526409" y="1584705"/>
            <a:ext cx="1828800" cy="1828800"/>
            <a:chOff x="2339279" y="1584705"/>
            <a:chExt cx="1828800" cy="18288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0242F2-A008-EF71-9715-1F1D65632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0150" y="2127660"/>
              <a:ext cx="747059" cy="1143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74F3C-6075-23BD-BA6E-9DCC4E93D3FD}"/>
                </a:ext>
              </a:extLst>
            </p:cNvPr>
            <p:cNvSpPr txBox="1"/>
            <p:nvPr/>
          </p:nvSpPr>
          <p:spPr>
            <a:xfrm>
              <a:off x="2391905" y="172755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Map Parser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8100482-07CE-32FF-24EC-BA38D6CCE3FA}"/>
                </a:ext>
              </a:extLst>
            </p:cNvPr>
            <p:cNvSpPr/>
            <p:nvPr/>
          </p:nvSpPr>
          <p:spPr>
            <a:xfrm>
              <a:off x="2339279" y="1584705"/>
              <a:ext cx="182880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F41B55A-D8BA-3811-59FA-FFC2C0B4FA19}"/>
              </a:ext>
            </a:extLst>
          </p:cNvPr>
          <p:cNvGrpSpPr/>
          <p:nvPr/>
        </p:nvGrpSpPr>
        <p:grpSpPr>
          <a:xfrm>
            <a:off x="719595" y="4050073"/>
            <a:ext cx="1828800" cy="2011680"/>
            <a:chOff x="2371811" y="3787989"/>
            <a:chExt cx="1828800" cy="201168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D7AE7E4-F440-B1BC-15D1-9E4199092E08}"/>
                </a:ext>
              </a:extLst>
            </p:cNvPr>
            <p:cNvGrpSpPr/>
            <p:nvPr/>
          </p:nvGrpSpPr>
          <p:grpSpPr>
            <a:xfrm>
              <a:off x="2501381" y="3868386"/>
              <a:ext cx="1569660" cy="1850886"/>
              <a:chOff x="2392261" y="3831482"/>
              <a:chExt cx="1569660" cy="185088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B11E0D1-271F-EFEA-422F-186470CC3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1234" y="4539368"/>
                <a:ext cx="1531713" cy="11430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788B35-774A-660A-5DC9-D3978FEC1251}"/>
                  </a:ext>
                </a:extLst>
              </p:cNvPr>
              <p:cNvSpPr txBox="1"/>
              <p:nvPr/>
            </p:nvSpPr>
            <p:spPr>
              <a:xfrm>
                <a:off x="2392261" y="3831482"/>
                <a:ext cx="1569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Berkeley Mono" pitchFamily="49" charset="77"/>
                  </a:rPr>
                  <a:t>Scenario</a:t>
                </a:r>
              </a:p>
              <a:p>
                <a:pPr algn="ctr"/>
                <a:r>
                  <a:rPr lang="en-US" sz="2000" dirty="0">
                    <a:latin typeface="Berkeley Mono" pitchFamily="49" charset="77"/>
                  </a:rPr>
                  <a:t>Generator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CF576D1-E863-B12C-9D6A-C2EAC4C549BE}"/>
                </a:ext>
              </a:extLst>
            </p:cNvPr>
            <p:cNvSpPr/>
            <p:nvPr/>
          </p:nvSpPr>
          <p:spPr>
            <a:xfrm>
              <a:off x="2371811" y="3787989"/>
              <a:ext cx="182880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F5F326F-6D8F-244D-6B9B-20E27A2E92D3}"/>
              </a:ext>
            </a:extLst>
          </p:cNvPr>
          <p:cNvGrpSpPr/>
          <p:nvPr/>
        </p:nvGrpSpPr>
        <p:grpSpPr>
          <a:xfrm>
            <a:off x="9705206" y="4050073"/>
            <a:ext cx="1645920" cy="2011680"/>
            <a:chOff x="9682909" y="4050073"/>
            <a:chExt cx="1645920" cy="201168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FA3B9CD-15BA-FA35-014C-CE449AF995CA}"/>
                </a:ext>
              </a:extLst>
            </p:cNvPr>
            <p:cNvGrpSpPr/>
            <p:nvPr/>
          </p:nvGrpSpPr>
          <p:grpSpPr>
            <a:xfrm>
              <a:off x="9797983" y="4284358"/>
              <a:ext cx="1415772" cy="1543110"/>
              <a:chOff x="9753158" y="4009659"/>
              <a:chExt cx="1415772" cy="154311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29A19E2-ACB3-9912-BB11-544B74DE0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7141" y="4409769"/>
                <a:ext cx="1007806" cy="1143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1A87FF-4A78-2024-BC15-3437A55D79C3}"/>
                  </a:ext>
                </a:extLst>
              </p:cNvPr>
              <p:cNvSpPr txBox="1"/>
              <p:nvPr/>
            </p:nvSpPr>
            <p:spPr>
              <a:xfrm>
                <a:off x="9753158" y="4009659"/>
                <a:ext cx="1415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erkeley Mono" pitchFamily="49" charset="77"/>
                  </a:rPr>
                  <a:t>Analyzer</a:t>
                </a: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8E64032-3350-DB3F-7479-E30CC786C571}"/>
                </a:ext>
              </a:extLst>
            </p:cNvPr>
            <p:cNvSpPr/>
            <p:nvPr/>
          </p:nvSpPr>
          <p:spPr>
            <a:xfrm>
              <a:off x="9682909" y="4050073"/>
              <a:ext cx="164592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5412FB2-0EF1-6FDE-BEEB-963AAB1DF503}"/>
              </a:ext>
            </a:extLst>
          </p:cNvPr>
          <p:cNvGrpSpPr/>
          <p:nvPr/>
        </p:nvGrpSpPr>
        <p:grpSpPr>
          <a:xfrm>
            <a:off x="9705206" y="1584705"/>
            <a:ext cx="1645920" cy="1828800"/>
            <a:chOff x="9606711" y="1590543"/>
            <a:chExt cx="1645920" cy="182880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0BB9D7B-BDC2-D766-A123-BF5C160EFC8D}"/>
                </a:ext>
              </a:extLst>
            </p:cNvPr>
            <p:cNvGrpSpPr/>
            <p:nvPr/>
          </p:nvGrpSpPr>
          <p:grpSpPr>
            <a:xfrm>
              <a:off x="9644841" y="1693800"/>
              <a:ext cx="1569660" cy="1622286"/>
              <a:chOff x="9676214" y="1540386"/>
              <a:chExt cx="1569660" cy="1622286"/>
            </a:xfrm>
          </p:grpSpPr>
          <p:pic>
            <p:nvPicPr>
              <p:cNvPr id="34" name="Graphic 33" descr="Document with solid fill">
                <a:extLst>
                  <a:ext uri="{FF2B5EF4-FFF2-40B4-BE49-F238E27FC236}">
                    <a16:creationId xmlns:a16="http://schemas.microsoft.com/office/drawing/2014/main" id="{CDE0A0D4-0B68-4A2F-4746-AA4CB7A5E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003844" y="224827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BC19BC-6E95-9270-307B-42837D9922D0}"/>
                  </a:ext>
                </a:extLst>
              </p:cNvPr>
              <p:cNvSpPr txBox="1"/>
              <p:nvPr/>
            </p:nvSpPr>
            <p:spPr>
              <a:xfrm>
                <a:off x="9676214" y="1540386"/>
                <a:ext cx="1569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Berkeley Mono" pitchFamily="49" charset="77"/>
                  </a:rPr>
                  <a:t>Recorded</a:t>
                </a:r>
              </a:p>
              <a:p>
                <a:pPr algn="ctr"/>
                <a:r>
                  <a:rPr lang="en-US" sz="2000" dirty="0">
                    <a:latin typeface="Berkeley Mono" pitchFamily="49" charset="77"/>
                  </a:rPr>
                  <a:t>Scenarios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BE2E0E4-0E6F-5481-4DCB-A08D3436688B}"/>
                </a:ext>
              </a:extLst>
            </p:cNvPr>
            <p:cNvSpPr/>
            <p:nvPr/>
          </p:nvSpPr>
          <p:spPr>
            <a:xfrm>
              <a:off x="9606711" y="1590543"/>
              <a:ext cx="164592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520FB5C-F443-2CB2-E7B7-8CE012B025DF}"/>
              </a:ext>
            </a:extLst>
          </p:cNvPr>
          <p:cNvCxnSpPr>
            <a:stCxn id="73" idx="3"/>
            <a:endCxn id="74" idx="1"/>
          </p:cNvCxnSpPr>
          <p:nvPr/>
        </p:nvCxnSpPr>
        <p:spPr>
          <a:xfrm>
            <a:off x="2091195" y="2499105"/>
            <a:ext cx="4352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11A34536-AEC3-73AB-7D6B-39F63C29E6F0}"/>
              </a:ext>
            </a:extLst>
          </p:cNvPr>
          <p:cNvCxnSpPr>
            <a:stCxn id="74" idx="2"/>
            <a:endCxn id="75" idx="0"/>
          </p:cNvCxnSpPr>
          <p:nvPr/>
        </p:nvCxnSpPr>
        <p:spPr>
          <a:xfrm rot="5400000">
            <a:off x="2219118" y="2828382"/>
            <a:ext cx="636568" cy="180681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DFF7BE-739E-E2BB-FA97-ABF4FCC44702}"/>
              </a:ext>
            </a:extLst>
          </p:cNvPr>
          <p:cNvCxnSpPr>
            <a:stCxn id="75" idx="3"/>
          </p:cNvCxnSpPr>
          <p:nvPr/>
        </p:nvCxnSpPr>
        <p:spPr>
          <a:xfrm>
            <a:off x="2548395" y="5055913"/>
            <a:ext cx="19053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6C78749-EE0E-D8DE-12FA-912E7BDF75B4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208621" y="2499105"/>
            <a:ext cx="496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6C8BF94-6259-E7BC-E026-2CAC76EE6420}"/>
              </a:ext>
            </a:extLst>
          </p:cNvPr>
          <p:cNvCxnSpPr>
            <a:stCxn id="77" idx="2"/>
            <a:endCxn id="76" idx="0"/>
          </p:cNvCxnSpPr>
          <p:nvPr/>
        </p:nvCxnSpPr>
        <p:spPr>
          <a:xfrm>
            <a:off x="10528166" y="3413505"/>
            <a:ext cx="0" cy="636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5B8DD338-54BC-2C59-1687-187BD7045AAF}"/>
              </a:ext>
            </a:extLst>
          </p:cNvPr>
          <p:cNvCxnSpPr>
            <a:cxnSpLocks/>
            <a:stCxn id="76" idx="2"/>
            <a:endCxn id="75" idx="2"/>
          </p:cNvCxnSpPr>
          <p:nvPr/>
        </p:nvCxnSpPr>
        <p:spPr>
          <a:xfrm rot="5400000">
            <a:off x="6081081" y="1614668"/>
            <a:ext cx="12700" cy="8894171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161C9B-D19E-E19B-DA89-18D709D5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350" y="578350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9D236E-F7E3-273B-9B8F-EEAA74EB3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70" y="573911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4730-3316-C628-7E29-D64D386AB4FF}"/>
              </a:ext>
            </a:extLst>
          </p:cNvPr>
          <p:cNvSpPr txBox="1"/>
          <p:nvPr/>
        </p:nvSpPr>
        <p:spPr>
          <a:xfrm>
            <a:off x="2608538" y="4484413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erkeley Mono" pitchFamily="49" charset="77"/>
              </a:rPr>
              <a:t>Scenario </a:t>
            </a:r>
            <a:br>
              <a:rPr lang="en-US" sz="1400" dirty="0">
                <a:latin typeface="Berkeley Mono" pitchFamily="49" charset="77"/>
              </a:rPr>
            </a:br>
            <a:r>
              <a:rPr lang="en-US" sz="1400" dirty="0">
                <a:latin typeface="Berkeley Mono" pitchFamily="49" charset="77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9975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556E99-E789-8409-6D4B-4574E270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A450EB3-7AFB-6060-FC61-F58BEFA2F0A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9E15B-188C-0DC7-79EE-AA3837DF58B4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927DF-4D55-3A5B-6934-03ED9FF671CB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E7E88C-3C4C-6F64-15AF-686C11D65D9A}"/>
              </a:ext>
            </a:extLst>
          </p:cNvPr>
          <p:cNvGrpSpPr/>
          <p:nvPr/>
        </p:nvGrpSpPr>
        <p:grpSpPr>
          <a:xfrm>
            <a:off x="9525000" y="365125"/>
            <a:ext cx="1828800" cy="2011680"/>
            <a:chOff x="2371811" y="3787989"/>
            <a:chExt cx="1828800" cy="20116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587D97-0373-EBAD-7B3A-5B39B7F58D98}"/>
                </a:ext>
              </a:extLst>
            </p:cNvPr>
            <p:cNvGrpSpPr/>
            <p:nvPr/>
          </p:nvGrpSpPr>
          <p:grpSpPr>
            <a:xfrm>
              <a:off x="2501381" y="3868386"/>
              <a:ext cx="1569660" cy="1850886"/>
              <a:chOff x="2392261" y="3831482"/>
              <a:chExt cx="1569660" cy="185088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630E131-385E-914B-17F9-19FB8CAC2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11234" y="4539368"/>
                <a:ext cx="1531713" cy="11430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685E1A-6F04-E3C5-26EE-CE49D9C01887}"/>
                  </a:ext>
                </a:extLst>
              </p:cNvPr>
              <p:cNvSpPr txBox="1"/>
              <p:nvPr/>
            </p:nvSpPr>
            <p:spPr>
              <a:xfrm>
                <a:off x="2392261" y="3831482"/>
                <a:ext cx="1569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Berkeley Mono" pitchFamily="49" charset="77"/>
                  </a:rPr>
                  <a:t>Scenario</a:t>
                </a:r>
              </a:p>
              <a:p>
                <a:pPr algn="ctr"/>
                <a:r>
                  <a:rPr lang="en-US" sz="2000" dirty="0">
                    <a:latin typeface="Berkeley Mono" pitchFamily="49" charset="77"/>
                  </a:rPr>
                  <a:t>Generator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014009-3272-AF74-D9F2-2AA3DDD6CEA7}"/>
                </a:ext>
              </a:extLst>
            </p:cNvPr>
            <p:cNvSpPr/>
            <p:nvPr/>
          </p:nvSpPr>
          <p:spPr>
            <a:xfrm>
              <a:off x="2371811" y="3787989"/>
              <a:ext cx="182880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C6273F-7EAF-BAEA-16B3-2BE4D4631EEC}"/>
              </a:ext>
            </a:extLst>
          </p:cNvPr>
          <p:cNvSpPr txBox="1"/>
          <p:nvPr/>
        </p:nvSpPr>
        <p:spPr>
          <a:xfrm>
            <a:off x="986744" y="1685343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keley Mono" pitchFamily="49" charset="77"/>
              </a:rPr>
              <a:t>AV 1 </a:t>
            </a:r>
            <a:r>
              <a:rPr lang="en-US" dirty="0">
                <a:latin typeface="Berkeley Mono" pitchFamily="49" charset="77"/>
              </a:rPr>
              <a:t>(start, destination)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0E035-3645-C0B5-5FC7-D41526764D76}"/>
              </a:ext>
            </a:extLst>
          </p:cNvPr>
          <p:cNvSpPr txBox="1"/>
          <p:nvPr/>
        </p:nvSpPr>
        <p:spPr>
          <a:xfrm>
            <a:off x="986744" y="214700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keley Mono" pitchFamily="49" charset="77"/>
              </a:rPr>
              <a:t>AV 2 </a:t>
            </a:r>
            <a:r>
              <a:rPr lang="en-US" dirty="0">
                <a:latin typeface="Berkeley Mono" pitchFamily="49" charset="77"/>
              </a:rPr>
              <a:t>(start, destination)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98444F-FAB5-2DA9-CCB1-C49A52270C37}"/>
              </a:ext>
            </a:extLst>
          </p:cNvPr>
          <p:cNvSpPr txBox="1"/>
          <p:nvPr/>
        </p:nvSpPr>
        <p:spPr>
          <a:xfrm>
            <a:off x="986744" y="260867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keley Mono" pitchFamily="49" charset="77"/>
              </a:rPr>
              <a:t>AV 3 </a:t>
            </a:r>
            <a:r>
              <a:rPr lang="en-US" dirty="0">
                <a:latin typeface="Berkeley Mono" pitchFamily="49" charset="77"/>
              </a:rPr>
              <a:t>(start, destination)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7821F-6D13-1449-B863-6651C13AB328}"/>
              </a:ext>
            </a:extLst>
          </p:cNvPr>
          <p:cNvSpPr txBox="1"/>
          <p:nvPr/>
        </p:nvSpPr>
        <p:spPr>
          <a:xfrm>
            <a:off x="986744" y="306281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keley Mono" pitchFamily="49" charset="77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F2BE8-9F6D-4FDB-2C21-AA7D7E2238D6}"/>
              </a:ext>
            </a:extLst>
          </p:cNvPr>
          <p:cNvSpPr txBox="1"/>
          <p:nvPr/>
        </p:nvSpPr>
        <p:spPr>
          <a:xfrm>
            <a:off x="986743" y="3702093"/>
            <a:ext cx="550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keley Mono" pitchFamily="49" charset="77"/>
              </a:rPr>
              <a:t>Pedestrian 1 </a:t>
            </a:r>
            <a:r>
              <a:rPr lang="en-US" dirty="0">
                <a:latin typeface="Berkeley Mono" pitchFamily="49" charset="77"/>
              </a:rPr>
              <a:t>(crosswalk)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5964D-3300-792F-0019-093C502EE640}"/>
              </a:ext>
            </a:extLst>
          </p:cNvPr>
          <p:cNvSpPr txBox="1"/>
          <p:nvPr/>
        </p:nvSpPr>
        <p:spPr>
          <a:xfrm>
            <a:off x="986743" y="4163758"/>
            <a:ext cx="550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keley Mono" pitchFamily="49" charset="77"/>
              </a:rPr>
              <a:t>Pedestrian 2 </a:t>
            </a:r>
            <a:r>
              <a:rPr lang="en-US" dirty="0">
                <a:latin typeface="Berkeley Mono" pitchFamily="49" charset="77"/>
              </a:rPr>
              <a:t>(crosswalk)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4A1D9C-1B18-831D-16BD-62BB701E0073}"/>
              </a:ext>
            </a:extLst>
          </p:cNvPr>
          <p:cNvSpPr/>
          <p:nvPr/>
        </p:nvSpPr>
        <p:spPr>
          <a:xfrm>
            <a:off x="986744" y="3692422"/>
            <a:ext cx="7315200" cy="1312572"/>
          </a:xfrm>
          <a:prstGeom prst="rect">
            <a:avLst/>
          </a:prstGeom>
          <a:noFill/>
          <a:ln w="38100">
            <a:solidFill>
              <a:srgbClr val="E4A3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CF8BFB-F4DF-B7AA-EF82-9AA1864C1F82}"/>
              </a:ext>
            </a:extLst>
          </p:cNvPr>
          <p:cNvSpPr txBox="1"/>
          <p:nvPr/>
        </p:nvSpPr>
        <p:spPr>
          <a:xfrm>
            <a:off x="986743" y="4543329"/>
            <a:ext cx="550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keley Mono" pitchFamily="49" charset="77"/>
              </a:rPr>
              <a:t>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D59FC4-B72F-C686-7215-19991196D1D8}"/>
              </a:ext>
            </a:extLst>
          </p:cNvPr>
          <p:cNvSpPr/>
          <p:nvPr/>
        </p:nvSpPr>
        <p:spPr>
          <a:xfrm>
            <a:off x="986744" y="5181339"/>
            <a:ext cx="7315200" cy="763603"/>
          </a:xfrm>
          <a:prstGeom prst="rect">
            <a:avLst/>
          </a:prstGeom>
          <a:noFill/>
          <a:ln w="38100">
            <a:solidFill>
              <a:srgbClr val="D96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EFDBD8-D773-6E5D-5B66-A7B42E087FE4}"/>
              </a:ext>
            </a:extLst>
          </p:cNvPr>
          <p:cNvSpPr txBox="1"/>
          <p:nvPr/>
        </p:nvSpPr>
        <p:spPr>
          <a:xfrm>
            <a:off x="986744" y="5206278"/>
            <a:ext cx="550704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keley Mono" pitchFamily="49" charset="77"/>
              </a:rPr>
              <a:t>Traffic Signal Configuration</a:t>
            </a:r>
            <a:br>
              <a:rPr lang="en-US" sz="2400" dirty="0">
                <a:latin typeface="Berkeley Mono" pitchFamily="49" charset="77"/>
              </a:rPr>
            </a:br>
            <a:r>
              <a:rPr lang="en-US" dirty="0">
                <a:latin typeface="Berkeley Mono" pitchFamily="49" charset="77"/>
              </a:rPr>
              <a:t>(green/yellow/red-clearance interval)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DB2EC6-92AB-E709-AE35-66C6700A9E59}"/>
              </a:ext>
            </a:extLst>
          </p:cNvPr>
          <p:cNvSpPr/>
          <p:nvPr/>
        </p:nvSpPr>
        <p:spPr>
          <a:xfrm>
            <a:off x="986744" y="1722891"/>
            <a:ext cx="7315200" cy="1801584"/>
          </a:xfrm>
          <a:prstGeom prst="rect">
            <a:avLst/>
          </a:prstGeom>
          <a:noFill/>
          <a:ln w="38100">
            <a:solidFill>
              <a:srgbClr val="6492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28A9B62-38DB-233A-507B-418DE1DD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127" y="1773644"/>
            <a:ext cx="834112" cy="2743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249B4C-566E-6C6F-1D25-05E4C9F2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183" y="2244315"/>
            <a:ext cx="834112" cy="2743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575FF69-510D-0228-F394-0A44A5578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239" y="2702899"/>
            <a:ext cx="834112" cy="2743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D8894F6-5E38-E47C-EBD2-FC74B56D3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10490" y="3779337"/>
            <a:ext cx="310693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914EAD0-1A48-9E1A-B378-1DCB06AD4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82892" y="4258839"/>
            <a:ext cx="310693" cy="457200"/>
          </a:xfrm>
          <a:prstGeom prst="rect">
            <a:avLst/>
          </a:prstGeom>
        </p:spPr>
      </p:pic>
      <p:pic>
        <p:nvPicPr>
          <p:cNvPr id="52" name="Picture 51" descr="A picture containing circle, colorfulness&#10;&#10;Description automatically generated">
            <a:extLst>
              <a:ext uri="{FF2B5EF4-FFF2-40B4-BE49-F238E27FC236}">
                <a16:creationId xmlns:a16="http://schemas.microsoft.com/office/drawing/2014/main" id="{7E9E89AC-B8F3-C06D-EE2A-149FFA18F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384" y="5315141"/>
            <a:ext cx="258792" cy="548640"/>
          </a:xfrm>
          <a:prstGeom prst="rect">
            <a:avLst/>
          </a:prstGeom>
        </p:spPr>
      </p:pic>
      <p:pic>
        <p:nvPicPr>
          <p:cNvPr id="54" name="Picture 53" descr="A picture containing circle&#10;&#10;Description automatically generated">
            <a:extLst>
              <a:ext uri="{FF2B5EF4-FFF2-40B4-BE49-F238E27FC236}">
                <a16:creationId xmlns:a16="http://schemas.microsoft.com/office/drawing/2014/main" id="{4768B1E0-1820-2735-B3B5-30E671D05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424" y="5310566"/>
            <a:ext cx="258792" cy="548640"/>
          </a:xfrm>
          <a:prstGeom prst="rect">
            <a:avLst/>
          </a:prstGeom>
        </p:spPr>
      </p:pic>
      <p:pic>
        <p:nvPicPr>
          <p:cNvPr id="57" name="Picture 56" descr="A picture containing circle&#10;&#10;Description automatically generated">
            <a:extLst>
              <a:ext uri="{FF2B5EF4-FFF2-40B4-BE49-F238E27FC236}">
                <a16:creationId xmlns:a16="http://schemas.microsoft.com/office/drawing/2014/main" id="{CB19D839-9BAE-1DE1-864D-5C978D823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904" y="5315141"/>
            <a:ext cx="258792" cy="54864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590CC20-C0EB-6DD9-A741-A9EA2208BF8E}"/>
              </a:ext>
            </a:extLst>
          </p:cNvPr>
          <p:cNvGrpSpPr/>
          <p:nvPr/>
        </p:nvGrpSpPr>
        <p:grpSpPr>
          <a:xfrm>
            <a:off x="9020731" y="3516434"/>
            <a:ext cx="2485469" cy="2428508"/>
            <a:chOff x="1764979" y="2815204"/>
            <a:chExt cx="3701727" cy="361689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E8983AD-1312-6C13-8F62-EADA0E2627D0}"/>
                </a:ext>
              </a:extLst>
            </p:cNvPr>
            <p:cNvSpPr/>
            <p:nvPr/>
          </p:nvSpPr>
          <p:spPr>
            <a:xfrm>
              <a:off x="3055273" y="5137938"/>
              <a:ext cx="647079" cy="129415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49E1E9-7096-76C8-8F4B-1D83B27F01E3}"/>
                </a:ext>
              </a:extLst>
            </p:cNvPr>
            <p:cNvSpPr/>
            <p:nvPr/>
          </p:nvSpPr>
          <p:spPr>
            <a:xfrm>
              <a:off x="3704281" y="5137938"/>
              <a:ext cx="647079" cy="129415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68605-82F8-36DF-9E38-AEC93B86DD69}"/>
                </a:ext>
              </a:extLst>
            </p:cNvPr>
            <p:cNvSpPr/>
            <p:nvPr/>
          </p:nvSpPr>
          <p:spPr>
            <a:xfrm>
              <a:off x="3057203" y="3843781"/>
              <a:ext cx="1294157" cy="129415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304238-F7B2-0117-FCA8-FB3E591C083F}"/>
                </a:ext>
              </a:extLst>
            </p:cNvPr>
            <p:cNvSpPr/>
            <p:nvPr/>
          </p:nvSpPr>
          <p:spPr>
            <a:xfrm>
              <a:off x="1764980" y="3843780"/>
              <a:ext cx="1294157" cy="6470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180A4E-87A5-C81C-E28B-F8CC1DACEA01}"/>
                </a:ext>
              </a:extLst>
            </p:cNvPr>
            <p:cNvSpPr/>
            <p:nvPr/>
          </p:nvSpPr>
          <p:spPr>
            <a:xfrm>
              <a:off x="1764979" y="4490859"/>
              <a:ext cx="1294157" cy="6470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81D189-5515-FD22-62F3-EA7C08D20B03}"/>
                </a:ext>
              </a:extLst>
            </p:cNvPr>
            <p:cNvCxnSpPr>
              <a:cxnSpLocks/>
            </p:cNvCxnSpPr>
            <p:nvPr/>
          </p:nvCxnSpPr>
          <p:spPr>
            <a:xfrm>
              <a:off x="1766926" y="4517846"/>
              <a:ext cx="126950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2C1EDBB-BD48-7B4A-A50F-3CB6BF68BA8D}"/>
                </a:ext>
              </a:extLst>
            </p:cNvPr>
            <p:cNvCxnSpPr>
              <a:cxnSpLocks/>
            </p:cNvCxnSpPr>
            <p:nvPr/>
          </p:nvCxnSpPr>
          <p:spPr>
            <a:xfrm>
              <a:off x="3702352" y="5158352"/>
              <a:ext cx="0" cy="127374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F7E43310-BABF-2F89-A53E-4C2E066BA0B5}"/>
                </a:ext>
              </a:extLst>
            </p:cNvPr>
            <p:cNvSpPr/>
            <p:nvPr/>
          </p:nvSpPr>
          <p:spPr>
            <a:xfrm>
              <a:off x="2470973" y="4745993"/>
              <a:ext cx="388248" cy="12941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6EE371-3B03-9267-B476-25209E11C0C1}"/>
                </a:ext>
              </a:extLst>
            </p:cNvPr>
            <p:cNvCxnSpPr>
              <a:cxnSpLocks/>
            </p:cNvCxnSpPr>
            <p:nvPr/>
          </p:nvCxnSpPr>
          <p:spPr>
            <a:xfrm>
              <a:off x="3074116" y="5139302"/>
              <a:ext cx="0" cy="129279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Bent Arrow 33">
              <a:extLst>
                <a:ext uri="{FF2B5EF4-FFF2-40B4-BE49-F238E27FC236}">
                  <a16:creationId xmlns:a16="http://schemas.microsoft.com/office/drawing/2014/main" id="{10C4EBB1-61A4-E111-F09F-DEC3D8018E06}"/>
                </a:ext>
              </a:extLst>
            </p:cNvPr>
            <p:cNvSpPr/>
            <p:nvPr/>
          </p:nvSpPr>
          <p:spPr>
            <a:xfrm flipH="1">
              <a:off x="3261840" y="5369422"/>
              <a:ext cx="233943" cy="38824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Up Arrow 34">
              <a:extLst>
                <a:ext uri="{FF2B5EF4-FFF2-40B4-BE49-F238E27FC236}">
                  <a16:creationId xmlns:a16="http://schemas.microsoft.com/office/drawing/2014/main" id="{CC8B11EF-A64A-CD9A-0544-AEF4F54B6654}"/>
                </a:ext>
              </a:extLst>
            </p:cNvPr>
            <p:cNvSpPr/>
            <p:nvPr/>
          </p:nvSpPr>
          <p:spPr>
            <a:xfrm>
              <a:off x="3963112" y="5367776"/>
              <a:ext cx="129416" cy="388247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4DA29CA-9D5E-22C1-9A5E-CD671347B549}"/>
                </a:ext>
              </a:extLst>
            </p:cNvPr>
            <p:cNvCxnSpPr>
              <a:cxnSpLocks/>
            </p:cNvCxnSpPr>
            <p:nvPr/>
          </p:nvCxnSpPr>
          <p:spPr>
            <a:xfrm>
              <a:off x="3055273" y="4490859"/>
              <a:ext cx="0" cy="66749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6C60690-6CFD-2555-E280-6AD2D9800BB0}"/>
                </a:ext>
              </a:extLst>
            </p:cNvPr>
            <p:cNvCxnSpPr>
              <a:cxnSpLocks/>
            </p:cNvCxnSpPr>
            <p:nvPr/>
          </p:nvCxnSpPr>
          <p:spPr>
            <a:xfrm>
              <a:off x="3055273" y="5158352"/>
              <a:ext cx="129608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0EF44F-41B4-AD06-1DAE-726E4CD9D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0210" y="2815204"/>
              <a:ext cx="465535" cy="9911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77A9B3E-7819-A9B4-8427-C331D4169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1727" y="5889160"/>
              <a:ext cx="294168" cy="4572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280B5DC-BE1D-87A0-4674-C479A66BF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3003127" y="4585798"/>
              <a:ext cx="294167" cy="4572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3C11754-618C-BC01-9E59-D51936BA1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4737104" y="4314271"/>
              <a:ext cx="466344" cy="992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99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2A86C-2FB1-AC86-F7B6-78C0EFC6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4D1B0-BEC4-6503-9D78-C99D05D4C28A}"/>
              </a:ext>
            </a:extLst>
          </p:cNvPr>
          <p:cNvSpPr txBox="1"/>
          <p:nvPr/>
        </p:nvSpPr>
        <p:spPr>
          <a:xfrm>
            <a:off x="2666325" y="64897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Berkeley Mono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EF570-4AF1-5CF0-8E6E-6B02CE3727FC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94572-AE6F-5465-EAEB-4CB9A8CD5C56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8022A-32B9-B1BD-23EC-C1ADB575CE03}"/>
              </a:ext>
            </a:extLst>
          </p:cNvPr>
          <p:cNvSpPr txBox="1"/>
          <p:nvPr/>
        </p:nvSpPr>
        <p:spPr>
          <a:xfrm>
            <a:off x="838200" y="6431190"/>
            <a:ext cx="46313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Berkeley Mono" pitchFamily="49" charset="77"/>
              </a:rPr>
              <a:t>https://</a:t>
            </a:r>
            <a:r>
              <a:rPr lang="en-US" sz="800" dirty="0" err="1">
                <a:latin typeface="Berkeley Mono" pitchFamily="49" charset="77"/>
              </a:rPr>
              <a:t>github.com</a:t>
            </a:r>
            <a:r>
              <a:rPr lang="en-US" sz="800" dirty="0">
                <a:latin typeface="Berkeley Mono" pitchFamily="49" charset="77"/>
              </a:rPr>
              <a:t>/</a:t>
            </a:r>
            <a:r>
              <a:rPr lang="en-US" sz="800" dirty="0" err="1">
                <a:latin typeface="Berkeley Mono" pitchFamily="49" charset="77"/>
              </a:rPr>
              <a:t>YuqiHuai</a:t>
            </a:r>
            <a:r>
              <a:rPr lang="en-US" sz="800" dirty="0">
                <a:latin typeface="Berkeley Mono" pitchFamily="49" charset="77"/>
              </a:rPr>
              <a:t>/DoppelTest, https://</a:t>
            </a:r>
            <a:r>
              <a:rPr lang="en-US" sz="800" dirty="0" err="1">
                <a:latin typeface="Berkeley Mono" pitchFamily="49" charset="77"/>
              </a:rPr>
              <a:t>zenodo.org</a:t>
            </a:r>
            <a:r>
              <a:rPr lang="en-US" sz="800" dirty="0">
                <a:latin typeface="Berkeley Mono" pitchFamily="49" charset="77"/>
              </a:rPr>
              <a:t>/record/7657587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3F3351D-2B16-3497-9901-1CFF920C725E}"/>
              </a:ext>
            </a:extLst>
          </p:cNvPr>
          <p:cNvCxnSpPr>
            <a:cxnSpLocks/>
            <a:stCxn id="15" idx="3"/>
            <a:endCxn id="5" idx="3"/>
          </p:cNvCxnSpPr>
          <p:nvPr/>
        </p:nvCxnSpPr>
        <p:spPr>
          <a:xfrm flipH="1">
            <a:off x="8622334" y="2448212"/>
            <a:ext cx="190373" cy="2662656"/>
          </a:xfrm>
          <a:prstGeom prst="bentConnector3">
            <a:avLst>
              <a:gd name="adj1" fmla="val -12008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D2C6D5-CC76-2261-1735-AFA10BF48396}"/>
              </a:ext>
            </a:extLst>
          </p:cNvPr>
          <p:cNvGrpSpPr/>
          <p:nvPr/>
        </p:nvGrpSpPr>
        <p:grpSpPr>
          <a:xfrm>
            <a:off x="4453741" y="1584705"/>
            <a:ext cx="4754880" cy="4477048"/>
            <a:chOff x="4453741" y="1584705"/>
            <a:chExt cx="4754880" cy="4477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B73DF-F5F5-CB3D-EFB7-263DAD2E09FF}"/>
                </a:ext>
              </a:extLst>
            </p:cNvPr>
            <p:cNvSpPr txBox="1"/>
            <p:nvPr/>
          </p:nvSpPr>
          <p:spPr>
            <a:xfrm>
              <a:off x="5154985" y="322035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AV 1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071826B-A0CF-9D6F-E2D8-7580F4B68274}"/>
                </a:ext>
              </a:extLst>
            </p:cNvPr>
            <p:cNvGrpSpPr/>
            <p:nvPr/>
          </p:nvGrpSpPr>
          <p:grpSpPr>
            <a:xfrm>
              <a:off x="4453741" y="1584705"/>
              <a:ext cx="4754880" cy="4477048"/>
              <a:chOff x="4416163" y="1584705"/>
              <a:chExt cx="4754880" cy="447704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08D5FD3-4B62-65E6-E8E1-059BC490FAC9}"/>
                  </a:ext>
                </a:extLst>
              </p:cNvPr>
              <p:cNvGrpSpPr/>
              <p:nvPr/>
            </p:nvGrpSpPr>
            <p:grpSpPr>
              <a:xfrm>
                <a:off x="4552883" y="1694274"/>
                <a:ext cx="4225110" cy="3988094"/>
                <a:chOff x="4552883" y="1694274"/>
                <a:chExt cx="4225110" cy="398809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F44467-F051-4C40-E604-46843CDC1838}"/>
                    </a:ext>
                  </a:extLst>
                </p:cNvPr>
                <p:cNvSpPr txBox="1"/>
                <p:nvPr/>
              </p:nvSpPr>
              <p:spPr>
                <a:xfrm>
                  <a:off x="4552883" y="1694274"/>
                  <a:ext cx="403187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Doppelgänger Orchestrator</a:t>
                  </a:r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56E2BED-21B8-C1B9-CC52-F2005716F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7" y="4539368"/>
                  <a:ext cx="875409" cy="1143000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81CBBD-EF2A-495E-C03F-9F8660791661}"/>
                    </a:ext>
                  </a:extLst>
                </p:cNvPr>
                <p:cNvSpPr txBox="1"/>
                <p:nvPr/>
              </p:nvSpPr>
              <p:spPr>
                <a:xfrm>
                  <a:off x="7516109" y="3781729"/>
                  <a:ext cx="126188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Message</a:t>
                  </a:r>
                </a:p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Broker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DDCBF35-43DF-C6F5-72B2-B6C08A9CC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2589561"/>
                  <a:ext cx="1828800" cy="60145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0EB6145-A152-7D10-55E4-7001B889B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3834947"/>
                  <a:ext cx="1828800" cy="60145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9C4A39-EFAA-291C-7AFA-F9607A8C2E68}"/>
                    </a:ext>
                  </a:extLst>
                </p:cNvPr>
                <p:cNvSpPr txBox="1"/>
                <p:nvPr/>
              </p:nvSpPr>
              <p:spPr>
                <a:xfrm>
                  <a:off x="5154984" y="4436397"/>
                  <a:ext cx="80021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AV 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B5AC04-C751-FD8C-E8A7-1ACCCB5CB770}"/>
                    </a:ext>
                  </a:extLst>
                </p:cNvPr>
                <p:cNvSpPr txBox="1"/>
                <p:nvPr/>
              </p:nvSpPr>
              <p:spPr>
                <a:xfrm>
                  <a:off x="5231927" y="5282258"/>
                  <a:ext cx="6463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...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DC7B4E-A40A-5985-BC2D-CD7FC64545B9}"/>
                    </a:ext>
                  </a:extLst>
                </p:cNvPr>
                <p:cNvSpPr txBox="1"/>
                <p:nvPr/>
              </p:nvSpPr>
              <p:spPr>
                <a:xfrm>
                  <a:off x="7109288" y="2278935"/>
                  <a:ext cx="1665841" cy="338554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localization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8B213D-5DA1-D0DE-BD5E-E3A84AFF4750}"/>
                    </a:ext>
                  </a:extLst>
                </p:cNvPr>
                <p:cNvSpPr txBox="1"/>
                <p:nvPr/>
              </p:nvSpPr>
              <p:spPr>
                <a:xfrm>
                  <a:off x="7112152" y="2958363"/>
                  <a:ext cx="1418978" cy="338554"/>
                </a:xfrm>
                <a:prstGeom prst="rect">
                  <a:avLst/>
                </a:prstGeom>
                <a:solidFill>
                  <a:srgbClr val="E26773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perception</a:t>
                  </a:r>
                </a:p>
              </p:txBody>
            </p:sp>
            <p:cxnSp>
              <p:nvCxnSpPr>
                <p:cNvPr id="36" name="Elbow Connector 35">
                  <a:extLst>
                    <a:ext uri="{FF2B5EF4-FFF2-40B4-BE49-F238E27FC236}">
                      <a16:creationId xmlns:a16="http://schemas.microsoft.com/office/drawing/2014/main" id="{E10A90CD-64CE-D420-B555-2B2C1E474FFB}"/>
                    </a:ext>
                  </a:extLst>
                </p:cNvPr>
                <p:cNvCxnSpPr>
                  <a:cxnSpLocks/>
                  <a:stCxn id="7" idx="0"/>
                  <a:endCxn id="16" idx="2"/>
                </p:cNvCxnSpPr>
                <p:nvPr/>
              </p:nvCxnSpPr>
              <p:spPr>
                <a:xfrm rot="16200000" flipV="1">
                  <a:off x="7741940" y="3376618"/>
                  <a:ext cx="484812" cy="325410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>
                  <a:extLst>
                    <a:ext uri="{FF2B5EF4-FFF2-40B4-BE49-F238E27FC236}">
                      <a16:creationId xmlns:a16="http://schemas.microsoft.com/office/drawing/2014/main" id="{FD56B7A7-2346-2BF0-F2C2-BC48444521A8}"/>
                    </a:ext>
                  </a:extLst>
                </p:cNvPr>
                <p:cNvCxnSpPr>
                  <a:cxnSpLocks/>
                  <a:stCxn id="16" idx="1"/>
                  <a:endCxn id="10" idx="3"/>
                </p:cNvCxnSpPr>
                <p:nvPr/>
              </p:nvCxnSpPr>
              <p:spPr>
                <a:xfrm rot="10800000">
                  <a:off x="6469496" y="2890286"/>
                  <a:ext cx="642657" cy="237354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93A88700-7B86-E0AE-533D-E425235E557D}"/>
                    </a:ext>
                  </a:extLst>
                </p:cNvPr>
                <p:cNvCxnSpPr>
                  <a:cxnSpLocks/>
                  <a:stCxn id="10" idx="0"/>
                  <a:endCxn id="15" idx="1"/>
                </p:cNvCxnSpPr>
                <p:nvPr/>
              </p:nvCxnSpPr>
              <p:spPr>
                <a:xfrm rot="5400000" flipH="1" flipV="1">
                  <a:off x="6261517" y="1741791"/>
                  <a:ext cx="141349" cy="1554193"/>
                </a:xfrm>
                <a:prstGeom prst="bentConnector2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>
                  <a:extLst>
                    <a:ext uri="{FF2B5EF4-FFF2-40B4-BE49-F238E27FC236}">
                      <a16:creationId xmlns:a16="http://schemas.microsoft.com/office/drawing/2014/main" id="{E2F827B6-322C-FB3C-6217-04EF29CF0A48}"/>
                    </a:ext>
                  </a:extLst>
                </p:cNvPr>
                <p:cNvCxnSpPr>
                  <a:cxnSpLocks/>
                  <a:stCxn id="11" idx="3"/>
                  <a:endCxn id="5" idx="2"/>
                </p:cNvCxnSpPr>
                <p:nvPr/>
              </p:nvCxnSpPr>
              <p:spPr>
                <a:xfrm>
                  <a:off x="6469495" y="4135672"/>
                  <a:ext cx="1677557" cy="1546696"/>
                </a:xfrm>
                <a:prstGeom prst="bentConnector4">
                  <a:avLst>
                    <a:gd name="adj1" fmla="val 36954"/>
                    <a:gd name="adj2" fmla="val 114780"/>
                  </a:avLst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AA0D471-084F-9CCD-CAB2-3E4BDCBFBBD4}"/>
                    </a:ext>
                  </a:extLst>
                </p:cNvPr>
                <p:cNvCxnSpPr>
                  <a:cxnSpLocks/>
                  <a:stCxn id="5" idx="1"/>
                  <a:endCxn id="11" idx="0"/>
                </p:cNvCxnSpPr>
                <p:nvPr/>
              </p:nvCxnSpPr>
              <p:spPr>
                <a:xfrm rot="10800000">
                  <a:off x="5555095" y="3834948"/>
                  <a:ext cx="2154252" cy="1275921"/>
                </a:xfrm>
                <a:prstGeom prst="bentConnector4">
                  <a:avLst>
                    <a:gd name="adj1" fmla="val 22119"/>
                    <a:gd name="adj2" fmla="val 117916"/>
                  </a:avLst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F535709-FA19-851B-02F5-452CD7D1BD23}"/>
                  </a:ext>
                </a:extLst>
              </p:cNvPr>
              <p:cNvSpPr/>
              <p:nvPr/>
            </p:nvSpPr>
            <p:spPr>
              <a:xfrm>
                <a:off x="4416163" y="1584705"/>
                <a:ext cx="4754880" cy="4477048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F725ACC-94DF-FFBB-7763-F8AB254E0B29}"/>
              </a:ext>
            </a:extLst>
          </p:cNvPr>
          <p:cNvGrpSpPr/>
          <p:nvPr/>
        </p:nvGrpSpPr>
        <p:grpSpPr>
          <a:xfrm>
            <a:off x="719595" y="1584705"/>
            <a:ext cx="1371600" cy="1828800"/>
            <a:chOff x="719595" y="1584705"/>
            <a:chExt cx="1371600" cy="18288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E6E4C4-02B5-63DD-D4FB-E3F4BFA99D92}"/>
                </a:ext>
              </a:extLst>
            </p:cNvPr>
            <p:cNvGrpSpPr/>
            <p:nvPr/>
          </p:nvGrpSpPr>
          <p:grpSpPr>
            <a:xfrm>
              <a:off x="832623" y="1736063"/>
              <a:ext cx="1145545" cy="1526085"/>
              <a:chOff x="809641" y="1694274"/>
              <a:chExt cx="1145545" cy="15260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EBFA8D7-8684-76C2-7935-718C317E93A0}"/>
                  </a:ext>
                </a:extLst>
              </p:cNvPr>
              <p:cNvGrpSpPr/>
              <p:nvPr/>
            </p:nvGrpSpPr>
            <p:grpSpPr>
              <a:xfrm>
                <a:off x="809641" y="2094384"/>
                <a:ext cx="1125975" cy="1125975"/>
                <a:chOff x="838200" y="1963239"/>
                <a:chExt cx="1300660" cy="130066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E15D1A6-95AC-D83D-7210-F6C86D85C1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8200" y="1963239"/>
                  <a:ext cx="1143000" cy="11430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1A5C523-806E-D7EE-4A2F-7C3422485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7030" y="2042069"/>
                  <a:ext cx="1143000" cy="11430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CB1FB3F-B7CD-3F28-6C1E-ADDC433F8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5860" y="2120899"/>
                  <a:ext cx="1143000" cy="1143000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367F34-E09D-F901-DD15-2B2A02AE26A6}"/>
                  </a:ext>
                </a:extLst>
              </p:cNvPr>
              <p:cNvSpPr txBox="1"/>
              <p:nvPr/>
            </p:nvSpPr>
            <p:spPr>
              <a:xfrm>
                <a:off x="847190" y="1694274"/>
                <a:ext cx="11079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erkeley Mono" pitchFamily="49" charset="77"/>
                  </a:rPr>
                  <a:t>HD Map</a:t>
                </a: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4D8C45B-ED58-A42A-9BDD-B4C1187A32FA}"/>
                </a:ext>
              </a:extLst>
            </p:cNvPr>
            <p:cNvSpPr/>
            <p:nvPr/>
          </p:nvSpPr>
          <p:spPr>
            <a:xfrm>
              <a:off x="719595" y="1584705"/>
              <a:ext cx="137160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70961C-54CB-F407-C031-F2603D22C8C6}"/>
              </a:ext>
            </a:extLst>
          </p:cNvPr>
          <p:cNvGrpSpPr/>
          <p:nvPr/>
        </p:nvGrpSpPr>
        <p:grpSpPr>
          <a:xfrm>
            <a:off x="2526409" y="1584705"/>
            <a:ext cx="1828800" cy="1828800"/>
            <a:chOff x="2339279" y="1584705"/>
            <a:chExt cx="1828800" cy="18288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0242F2-A008-EF71-9715-1F1D65632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0150" y="2127660"/>
              <a:ext cx="747059" cy="1143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74F3C-6075-23BD-BA6E-9DCC4E93D3FD}"/>
                </a:ext>
              </a:extLst>
            </p:cNvPr>
            <p:cNvSpPr txBox="1"/>
            <p:nvPr/>
          </p:nvSpPr>
          <p:spPr>
            <a:xfrm>
              <a:off x="2391905" y="172755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Map Parser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8100482-07CE-32FF-24EC-BA38D6CCE3FA}"/>
                </a:ext>
              </a:extLst>
            </p:cNvPr>
            <p:cNvSpPr/>
            <p:nvPr/>
          </p:nvSpPr>
          <p:spPr>
            <a:xfrm>
              <a:off x="2339279" y="1584705"/>
              <a:ext cx="182880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F41B55A-D8BA-3811-59FA-FFC2C0B4FA19}"/>
              </a:ext>
            </a:extLst>
          </p:cNvPr>
          <p:cNvGrpSpPr/>
          <p:nvPr/>
        </p:nvGrpSpPr>
        <p:grpSpPr>
          <a:xfrm>
            <a:off x="719595" y="4050073"/>
            <a:ext cx="1828800" cy="2011680"/>
            <a:chOff x="2371811" y="3787989"/>
            <a:chExt cx="1828800" cy="201168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D7AE7E4-F440-B1BC-15D1-9E4199092E08}"/>
                </a:ext>
              </a:extLst>
            </p:cNvPr>
            <p:cNvGrpSpPr/>
            <p:nvPr/>
          </p:nvGrpSpPr>
          <p:grpSpPr>
            <a:xfrm>
              <a:off x="2501381" y="3868386"/>
              <a:ext cx="1569660" cy="1850886"/>
              <a:chOff x="2392261" y="3831482"/>
              <a:chExt cx="1569660" cy="185088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B11E0D1-271F-EFEA-422F-186470CC3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1234" y="4539368"/>
                <a:ext cx="1531713" cy="11430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788B35-774A-660A-5DC9-D3978FEC1251}"/>
                  </a:ext>
                </a:extLst>
              </p:cNvPr>
              <p:cNvSpPr txBox="1"/>
              <p:nvPr/>
            </p:nvSpPr>
            <p:spPr>
              <a:xfrm>
                <a:off x="2392261" y="3831482"/>
                <a:ext cx="1569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Berkeley Mono" pitchFamily="49" charset="77"/>
                  </a:rPr>
                  <a:t>Scenario</a:t>
                </a:r>
              </a:p>
              <a:p>
                <a:pPr algn="ctr"/>
                <a:r>
                  <a:rPr lang="en-US" sz="2000" dirty="0">
                    <a:latin typeface="Berkeley Mono" pitchFamily="49" charset="77"/>
                  </a:rPr>
                  <a:t>Generator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CF576D1-E863-B12C-9D6A-C2EAC4C549BE}"/>
                </a:ext>
              </a:extLst>
            </p:cNvPr>
            <p:cNvSpPr/>
            <p:nvPr/>
          </p:nvSpPr>
          <p:spPr>
            <a:xfrm>
              <a:off x="2371811" y="3787989"/>
              <a:ext cx="182880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F5F326F-6D8F-244D-6B9B-20E27A2E92D3}"/>
              </a:ext>
            </a:extLst>
          </p:cNvPr>
          <p:cNvGrpSpPr/>
          <p:nvPr/>
        </p:nvGrpSpPr>
        <p:grpSpPr>
          <a:xfrm>
            <a:off x="9705206" y="4050073"/>
            <a:ext cx="1645920" cy="2011680"/>
            <a:chOff x="9682909" y="4050073"/>
            <a:chExt cx="1645920" cy="201168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FA3B9CD-15BA-FA35-014C-CE449AF995CA}"/>
                </a:ext>
              </a:extLst>
            </p:cNvPr>
            <p:cNvGrpSpPr/>
            <p:nvPr/>
          </p:nvGrpSpPr>
          <p:grpSpPr>
            <a:xfrm>
              <a:off x="9797983" y="4284358"/>
              <a:ext cx="1415772" cy="1543110"/>
              <a:chOff x="9753158" y="4009659"/>
              <a:chExt cx="1415772" cy="154311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29A19E2-ACB3-9912-BB11-544B74DE0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7141" y="4409769"/>
                <a:ext cx="1007806" cy="1143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1A87FF-4A78-2024-BC15-3437A55D79C3}"/>
                  </a:ext>
                </a:extLst>
              </p:cNvPr>
              <p:cNvSpPr txBox="1"/>
              <p:nvPr/>
            </p:nvSpPr>
            <p:spPr>
              <a:xfrm>
                <a:off x="9753158" y="4009659"/>
                <a:ext cx="1415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erkeley Mono" pitchFamily="49" charset="77"/>
                  </a:rPr>
                  <a:t>Analyzer</a:t>
                </a: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8E64032-3350-DB3F-7479-E30CC786C571}"/>
                </a:ext>
              </a:extLst>
            </p:cNvPr>
            <p:cNvSpPr/>
            <p:nvPr/>
          </p:nvSpPr>
          <p:spPr>
            <a:xfrm>
              <a:off x="9682909" y="4050073"/>
              <a:ext cx="164592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5412FB2-0EF1-6FDE-BEEB-963AAB1DF503}"/>
              </a:ext>
            </a:extLst>
          </p:cNvPr>
          <p:cNvGrpSpPr/>
          <p:nvPr/>
        </p:nvGrpSpPr>
        <p:grpSpPr>
          <a:xfrm>
            <a:off x="9705206" y="1584705"/>
            <a:ext cx="1645920" cy="1828800"/>
            <a:chOff x="9606711" y="1590543"/>
            <a:chExt cx="1645920" cy="182880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0BB9D7B-BDC2-D766-A123-BF5C160EFC8D}"/>
                </a:ext>
              </a:extLst>
            </p:cNvPr>
            <p:cNvGrpSpPr/>
            <p:nvPr/>
          </p:nvGrpSpPr>
          <p:grpSpPr>
            <a:xfrm>
              <a:off x="9644841" y="1693800"/>
              <a:ext cx="1569660" cy="1622286"/>
              <a:chOff x="9676214" y="1540386"/>
              <a:chExt cx="1569660" cy="1622286"/>
            </a:xfrm>
          </p:grpSpPr>
          <p:pic>
            <p:nvPicPr>
              <p:cNvPr id="34" name="Graphic 33" descr="Document with solid fill">
                <a:extLst>
                  <a:ext uri="{FF2B5EF4-FFF2-40B4-BE49-F238E27FC236}">
                    <a16:creationId xmlns:a16="http://schemas.microsoft.com/office/drawing/2014/main" id="{CDE0A0D4-0B68-4A2F-4746-AA4CB7A5E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003844" y="224827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BC19BC-6E95-9270-307B-42837D9922D0}"/>
                  </a:ext>
                </a:extLst>
              </p:cNvPr>
              <p:cNvSpPr txBox="1"/>
              <p:nvPr/>
            </p:nvSpPr>
            <p:spPr>
              <a:xfrm>
                <a:off x="9676214" y="1540386"/>
                <a:ext cx="1569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Berkeley Mono" pitchFamily="49" charset="77"/>
                  </a:rPr>
                  <a:t>Recorded</a:t>
                </a:r>
              </a:p>
              <a:p>
                <a:pPr algn="ctr"/>
                <a:r>
                  <a:rPr lang="en-US" sz="2000" dirty="0">
                    <a:latin typeface="Berkeley Mono" pitchFamily="49" charset="77"/>
                  </a:rPr>
                  <a:t>Scenarios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BE2E0E4-0E6F-5481-4DCB-A08D3436688B}"/>
                </a:ext>
              </a:extLst>
            </p:cNvPr>
            <p:cNvSpPr/>
            <p:nvPr/>
          </p:nvSpPr>
          <p:spPr>
            <a:xfrm>
              <a:off x="9606711" y="1590543"/>
              <a:ext cx="164592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520FB5C-F443-2CB2-E7B7-8CE012B025DF}"/>
              </a:ext>
            </a:extLst>
          </p:cNvPr>
          <p:cNvCxnSpPr>
            <a:stCxn id="73" idx="3"/>
            <a:endCxn id="74" idx="1"/>
          </p:cNvCxnSpPr>
          <p:nvPr/>
        </p:nvCxnSpPr>
        <p:spPr>
          <a:xfrm>
            <a:off x="2091195" y="2499105"/>
            <a:ext cx="4352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11A34536-AEC3-73AB-7D6B-39F63C29E6F0}"/>
              </a:ext>
            </a:extLst>
          </p:cNvPr>
          <p:cNvCxnSpPr>
            <a:stCxn id="74" idx="2"/>
            <a:endCxn id="75" idx="0"/>
          </p:cNvCxnSpPr>
          <p:nvPr/>
        </p:nvCxnSpPr>
        <p:spPr>
          <a:xfrm rot="5400000">
            <a:off x="2219118" y="2828382"/>
            <a:ext cx="636568" cy="180681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DFF7BE-739E-E2BB-FA97-ABF4FCC44702}"/>
              </a:ext>
            </a:extLst>
          </p:cNvPr>
          <p:cNvCxnSpPr>
            <a:stCxn id="75" idx="3"/>
          </p:cNvCxnSpPr>
          <p:nvPr/>
        </p:nvCxnSpPr>
        <p:spPr>
          <a:xfrm>
            <a:off x="2548395" y="5055913"/>
            <a:ext cx="19053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6C78749-EE0E-D8DE-12FA-912E7BDF75B4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208621" y="2499105"/>
            <a:ext cx="496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6C8BF94-6259-E7BC-E026-2CAC76EE6420}"/>
              </a:ext>
            </a:extLst>
          </p:cNvPr>
          <p:cNvCxnSpPr>
            <a:stCxn id="77" idx="2"/>
            <a:endCxn id="76" idx="0"/>
          </p:cNvCxnSpPr>
          <p:nvPr/>
        </p:nvCxnSpPr>
        <p:spPr>
          <a:xfrm>
            <a:off x="10528166" y="3413505"/>
            <a:ext cx="0" cy="636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5B8DD338-54BC-2C59-1687-187BD7045AAF}"/>
              </a:ext>
            </a:extLst>
          </p:cNvPr>
          <p:cNvCxnSpPr>
            <a:cxnSpLocks/>
            <a:stCxn id="76" idx="2"/>
            <a:endCxn id="75" idx="2"/>
          </p:cNvCxnSpPr>
          <p:nvPr/>
        </p:nvCxnSpPr>
        <p:spPr>
          <a:xfrm rot="5400000">
            <a:off x="6081081" y="1614668"/>
            <a:ext cx="12700" cy="8894171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>
            <a:extLst>
              <a:ext uri="{FF2B5EF4-FFF2-40B4-BE49-F238E27FC236}">
                <a16:creationId xmlns:a16="http://schemas.microsoft.com/office/drawing/2014/main" id="{437C029F-FF33-A89B-DAD3-37CB2CB6F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350" y="578350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17D3BBC1-63A4-5CF0-B758-25B10DA5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70" y="573911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CCBBAC-B90D-BE7D-8F5C-2E181FD8BA57}"/>
              </a:ext>
            </a:extLst>
          </p:cNvPr>
          <p:cNvSpPr txBox="1"/>
          <p:nvPr/>
        </p:nvSpPr>
        <p:spPr>
          <a:xfrm>
            <a:off x="2608538" y="4484413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erkeley Mono" pitchFamily="49" charset="77"/>
              </a:rPr>
              <a:t>Scenario </a:t>
            </a:r>
            <a:br>
              <a:rPr lang="en-US" sz="1400" dirty="0">
                <a:latin typeface="Berkeley Mono" pitchFamily="49" charset="77"/>
              </a:rPr>
            </a:br>
            <a:r>
              <a:rPr lang="en-US" sz="1400" dirty="0">
                <a:latin typeface="Berkeley Mono" pitchFamily="49" charset="77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8601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2A86C-2FB1-AC86-F7B6-78C0EFC6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4D1B0-BEC4-6503-9D78-C99D05D4C28A}"/>
              </a:ext>
            </a:extLst>
          </p:cNvPr>
          <p:cNvSpPr txBox="1"/>
          <p:nvPr/>
        </p:nvSpPr>
        <p:spPr>
          <a:xfrm>
            <a:off x="2666325" y="64897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Berkeley Mono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EF570-4AF1-5CF0-8E6E-6B02CE3727FC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94572-AE6F-5465-EAEB-4CB9A8CD5C56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3F3351D-2B16-3497-9901-1CFF920C725E}"/>
              </a:ext>
            </a:extLst>
          </p:cNvPr>
          <p:cNvCxnSpPr>
            <a:cxnSpLocks/>
            <a:stCxn id="15" idx="3"/>
            <a:endCxn id="5" idx="3"/>
          </p:cNvCxnSpPr>
          <p:nvPr/>
        </p:nvCxnSpPr>
        <p:spPr>
          <a:xfrm flipH="1">
            <a:off x="10767513" y="2648502"/>
            <a:ext cx="190373" cy="2662656"/>
          </a:xfrm>
          <a:prstGeom prst="bentConnector3">
            <a:avLst>
              <a:gd name="adj1" fmla="val -12008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D2C6D5-CC76-2261-1735-AFA10BF48396}"/>
              </a:ext>
            </a:extLst>
          </p:cNvPr>
          <p:cNvGrpSpPr/>
          <p:nvPr/>
        </p:nvGrpSpPr>
        <p:grpSpPr>
          <a:xfrm>
            <a:off x="6598920" y="1784995"/>
            <a:ext cx="4754880" cy="4477048"/>
            <a:chOff x="4453741" y="1584705"/>
            <a:chExt cx="4754880" cy="4477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B73DF-F5F5-CB3D-EFB7-263DAD2E09FF}"/>
                </a:ext>
              </a:extLst>
            </p:cNvPr>
            <p:cNvSpPr txBox="1"/>
            <p:nvPr/>
          </p:nvSpPr>
          <p:spPr>
            <a:xfrm>
              <a:off x="5154985" y="322035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AV 1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071826B-A0CF-9D6F-E2D8-7580F4B68274}"/>
                </a:ext>
              </a:extLst>
            </p:cNvPr>
            <p:cNvGrpSpPr/>
            <p:nvPr/>
          </p:nvGrpSpPr>
          <p:grpSpPr>
            <a:xfrm>
              <a:off x="4453741" y="1584705"/>
              <a:ext cx="4754880" cy="4477048"/>
              <a:chOff x="4416163" y="1584705"/>
              <a:chExt cx="4754880" cy="447704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08D5FD3-4B62-65E6-E8E1-059BC490FAC9}"/>
                  </a:ext>
                </a:extLst>
              </p:cNvPr>
              <p:cNvGrpSpPr/>
              <p:nvPr/>
            </p:nvGrpSpPr>
            <p:grpSpPr>
              <a:xfrm>
                <a:off x="4552883" y="1694274"/>
                <a:ext cx="4225110" cy="3988094"/>
                <a:chOff x="4552883" y="1694274"/>
                <a:chExt cx="4225110" cy="398809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F44467-F051-4C40-E604-46843CDC1838}"/>
                    </a:ext>
                  </a:extLst>
                </p:cNvPr>
                <p:cNvSpPr txBox="1"/>
                <p:nvPr/>
              </p:nvSpPr>
              <p:spPr>
                <a:xfrm>
                  <a:off x="4552883" y="1694274"/>
                  <a:ext cx="403187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Doppelgänger Orchestrator</a:t>
                  </a:r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56E2BED-21B8-C1B9-CC52-F2005716F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7" y="4539368"/>
                  <a:ext cx="875409" cy="1143000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81CBBD-EF2A-495E-C03F-9F8660791661}"/>
                    </a:ext>
                  </a:extLst>
                </p:cNvPr>
                <p:cNvSpPr txBox="1"/>
                <p:nvPr/>
              </p:nvSpPr>
              <p:spPr>
                <a:xfrm>
                  <a:off x="7516109" y="3781729"/>
                  <a:ext cx="126188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Message</a:t>
                  </a:r>
                </a:p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Broker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DDCBF35-43DF-C6F5-72B2-B6C08A9CC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2589561"/>
                  <a:ext cx="1828800" cy="60145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0EB6145-A152-7D10-55E4-7001B889B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3834947"/>
                  <a:ext cx="1828800" cy="60145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9C4A39-EFAA-291C-7AFA-F9607A8C2E68}"/>
                    </a:ext>
                  </a:extLst>
                </p:cNvPr>
                <p:cNvSpPr txBox="1"/>
                <p:nvPr/>
              </p:nvSpPr>
              <p:spPr>
                <a:xfrm>
                  <a:off x="5154984" y="4436397"/>
                  <a:ext cx="80021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AV 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B5AC04-C751-FD8C-E8A7-1ACCCB5CB770}"/>
                    </a:ext>
                  </a:extLst>
                </p:cNvPr>
                <p:cNvSpPr txBox="1"/>
                <p:nvPr/>
              </p:nvSpPr>
              <p:spPr>
                <a:xfrm>
                  <a:off x="5231927" y="5282258"/>
                  <a:ext cx="6463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...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DC7B4E-A40A-5985-BC2D-CD7FC64545B9}"/>
                    </a:ext>
                  </a:extLst>
                </p:cNvPr>
                <p:cNvSpPr txBox="1"/>
                <p:nvPr/>
              </p:nvSpPr>
              <p:spPr>
                <a:xfrm>
                  <a:off x="7109288" y="2278935"/>
                  <a:ext cx="1665841" cy="338554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localization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8B213D-5DA1-D0DE-BD5E-E3A84AFF4750}"/>
                    </a:ext>
                  </a:extLst>
                </p:cNvPr>
                <p:cNvSpPr txBox="1"/>
                <p:nvPr/>
              </p:nvSpPr>
              <p:spPr>
                <a:xfrm>
                  <a:off x="7112152" y="2958363"/>
                  <a:ext cx="1418978" cy="338554"/>
                </a:xfrm>
                <a:prstGeom prst="rect">
                  <a:avLst/>
                </a:prstGeom>
                <a:solidFill>
                  <a:srgbClr val="E26773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perception</a:t>
                  </a:r>
                </a:p>
              </p:txBody>
            </p:sp>
            <p:cxnSp>
              <p:nvCxnSpPr>
                <p:cNvPr id="36" name="Elbow Connector 35">
                  <a:extLst>
                    <a:ext uri="{FF2B5EF4-FFF2-40B4-BE49-F238E27FC236}">
                      <a16:creationId xmlns:a16="http://schemas.microsoft.com/office/drawing/2014/main" id="{E10A90CD-64CE-D420-B555-2B2C1E474FFB}"/>
                    </a:ext>
                  </a:extLst>
                </p:cNvPr>
                <p:cNvCxnSpPr>
                  <a:cxnSpLocks/>
                  <a:stCxn id="7" idx="0"/>
                  <a:endCxn id="16" idx="2"/>
                </p:cNvCxnSpPr>
                <p:nvPr/>
              </p:nvCxnSpPr>
              <p:spPr>
                <a:xfrm rot="16200000" flipV="1">
                  <a:off x="7741940" y="3376618"/>
                  <a:ext cx="484812" cy="325410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>
                  <a:extLst>
                    <a:ext uri="{FF2B5EF4-FFF2-40B4-BE49-F238E27FC236}">
                      <a16:creationId xmlns:a16="http://schemas.microsoft.com/office/drawing/2014/main" id="{FD56B7A7-2346-2BF0-F2C2-BC48444521A8}"/>
                    </a:ext>
                  </a:extLst>
                </p:cNvPr>
                <p:cNvCxnSpPr>
                  <a:cxnSpLocks/>
                  <a:stCxn id="16" idx="1"/>
                  <a:endCxn id="10" idx="3"/>
                </p:cNvCxnSpPr>
                <p:nvPr/>
              </p:nvCxnSpPr>
              <p:spPr>
                <a:xfrm rot="10800000">
                  <a:off x="6469496" y="2890286"/>
                  <a:ext cx="642657" cy="237354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93A88700-7B86-E0AE-533D-E425235E557D}"/>
                    </a:ext>
                  </a:extLst>
                </p:cNvPr>
                <p:cNvCxnSpPr>
                  <a:cxnSpLocks/>
                  <a:stCxn id="10" idx="0"/>
                  <a:endCxn id="15" idx="1"/>
                </p:cNvCxnSpPr>
                <p:nvPr/>
              </p:nvCxnSpPr>
              <p:spPr>
                <a:xfrm rot="5400000" flipH="1" flipV="1">
                  <a:off x="6261517" y="1741791"/>
                  <a:ext cx="141349" cy="1554193"/>
                </a:xfrm>
                <a:prstGeom prst="bentConnector2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>
                  <a:extLst>
                    <a:ext uri="{FF2B5EF4-FFF2-40B4-BE49-F238E27FC236}">
                      <a16:creationId xmlns:a16="http://schemas.microsoft.com/office/drawing/2014/main" id="{E2F827B6-322C-FB3C-6217-04EF29CF0A48}"/>
                    </a:ext>
                  </a:extLst>
                </p:cNvPr>
                <p:cNvCxnSpPr>
                  <a:cxnSpLocks/>
                  <a:stCxn id="11" idx="3"/>
                  <a:endCxn id="5" idx="2"/>
                </p:cNvCxnSpPr>
                <p:nvPr/>
              </p:nvCxnSpPr>
              <p:spPr>
                <a:xfrm>
                  <a:off x="6469495" y="4135672"/>
                  <a:ext cx="1677557" cy="1546696"/>
                </a:xfrm>
                <a:prstGeom prst="bentConnector4">
                  <a:avLst>
                    <a:gd name="adj1" fmla="val 36954"/>
                    <a:gd name="adj2" fmla="val 114780"/>
                  </a:avLst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AA0D471-084F-9CCD-CAB2-3E4BDCBFBBD4}"/>
                    </a:ext>
                  </a:extLst>
                </p:cNvPr>
                <p:cNvCxnSpPr>
                  <a:cxnSpLocks/>
                  <a:stCxn id="5" idx="1"/>
                  <a:endCxn id="11" idx="0"/>
                </p:cNvCxnSpPr>
                <p:nvPr/>
              </p:nvCxnSpPr>
              <p:spPr>
                <a:xfrm rot="10800000">
                  <a:off x="5555095" y="3834948"/>
                  <a:ext cx="2154252" cy="1275921"/>
                </a:xfrm>
                <a:prstGeom prst="bentConnector4">
                  <a:avLst>
                    <a:gd name="adj1" fmla="val 22119"/>
                    <a:gd name="adj2" fmla="val 117916"/>
                  </a:avLst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F535709-FA19-851B-02F5-452CD7D1BD23}"/>
                  </a:ext>
                </a:extLst>
              </p:cNvPr>
              <p:cNvSpPr/>
              <p:nvPr/>
            </p:nvSpPr>
            <p:spPr>
              <a:xfrm>
                <a:off x="4416163" y="1584705"/>
                <a:ext cx="4754880" cy="4477048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1AE7D5F-EF6C-8171-8FCE-014448EA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5493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u="sng" dirty="0">
                <a:latin typeface="Berkeley Mono" pitchFamily="49" charset="77"/>
              </a:rPr>
              <a:t>Manages</a:t>
            </a:r>
            <a:r>
              <a:rPr lang="en-US" sz="2400" dirty="0">
                <a:latin typeface="Berkeley Mono" pitchFamily="49" charset="77"/>
              </a:rPr>
              <a:t> AV instances.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Initializing, resetting.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Sending routing request.</a:t>
            </a:r>
            <a:br>
              <a:rPr lang="en-US" dirty="0">
                <a:latin typeface="Berkeley Mono" pitchFamily="49" charset="77"/>
              </a:rPr>
            </a:br>
            <a:endParaRPr lang="en-US" dirty="0">
              <a:latin typeface="Berkeley Mono" pitchFamily="49" charset="77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u="sng" dirty="0">
                <a:latin typeface="Berkeley Mono" pitchFamily="49" charset="77"/>
              </a:rPr>
              <a:t>Communicates</a:t>
            </a:r>
            <a:r>
              <a:rPr lang="en-US" sz="2400" dirty="0">
                <a:latin typeface="Berkeley Mono" pitchFamily="49" charset="77"/>
              </a:rPr>
              <a:t> with all AV instances.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Retrieves their location.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Exchange locations between AVs.</a:t>
            </a:r>
          </a:p>
        </p:txBody>
      </p:sp>
    </p:spTree>
    <p:extLst>
      <p:ext uri="{BB962C8B-B14F-4D97-AF65-F5344CB8AC3E}">
        <p14:creationId xmlns:p14="http://schemas.microsoft.com/office/powerpoint/2010/main" val="178641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2A86C-2FB1-AC86-F7B6-78C0EFC6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4D1B0-BEC4-6503-9D78-C99D05D4C28A}"/>
              </a:ext>
            </a:extLst>
          </p:cNvPr>
          <p:cNvSpPr txBox="1"/>
          <p:nvPr/>
        </p:nvSpPr>
        <p:spPr>
          <a:xfrm>
            <a:off x="2666325" y="64897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Berkeley Mono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EF570-4AF1-5CF0-8E6E-6B02CE3727FC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94572-AE6F-5465-EAEB-4CB9A8CD5C56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3F3351D-2B16-3497-9901-1CFF920C725E}"/>
              </a:ext>
            </a:extLst>
          </p:cNvPr>
          <p:cNvCxnSpPr>
            <a:cxnSpLocks/>
            <a:stCxn id="15" idx="3"/>
            <a:endCxn id="5" idx="3"/>
          </p:cNvCxnSpPr>
          <p:nvPr/>
        </p:nvCxnSpPr>
        <p:spPr>
          <a:xfrm flipH="1">
            <a:off x="10767513" y="2648502"/>
            <a:ext cx="190373" cy="2662656"/>
          </a:xfrm>
          <a:prstGeom prst="bentConnector3">
            <a:avLst>
              <a:gd name="adj1" fmla="val -12008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D2C6D5-CC76-2261-1735-AFA10BF48396}"/>
              </a:ext>
            </a:extLst>
          </p:cNvPr>
          <p:cNvGrpSpPr/>
          <p:nvPr/>
        </p:nvGrpSpPr>
        <p:grpSpPr>
          <a:xfrm>
            <a:off x="6598920" y="1784995"/>
            <a:ext cx="4754880" cy="4477048"/>
            <a:chOff x="4453741" y="1584705"/>
            <a:chExt cx="4754880" cy="4477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B73DF-F5F5-CB3D-EFB7-263DAD2E09FF}"/>
                </a:ext>
              </a:extLst>
            </p:cNvPr>
            <p:cNvSpPr txBox="1"/>
            <p:nvPr/>
          </p:nvSpPr>
          <p:spPr>
            <a:xfrm>
              <a:off x="5154985" y="322035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AV 1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071826B-A0CF-9D6F-E2D8-7580F4B68274}"/>
                </a:ext>
              </a:extLst>
            </p:cNvPr>
            <p:cNvGrpSpPr/>
            <p:nvPr/>
          </p:nvGrpSpPr>
          <p:grpSpPr>
            <a:xfrm>
              <a:off x="4453741" y="1584705"/>
              <a:ext cx="4754880" cy="4477048"/>
              <a:chOff x="4416163" y="1584705"/>
              <a:chExt cx="4754880" cy="447704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08D5FD3-4B62-65E6-E8E1-059BC490FAC9}"/>
                  </a:ext>
                </a:extLst>
              </p:cNvPr>
              <p:cNvGrpSpPr/>
              <p:nvPr/>
            </p:nvGrpSpPr>
            <p:grpSpPr>
              <a:xfrm>
                <a:off x="4552883" y="1694274"/>
                <a:ext cx="4225110" cy="3988094"/>
                <a:chOff x="4552883" y="1694274"/>
                <a:chExt cx="4225110" cy="398809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F44467-F051-4C40-E604-46843CDC1838}"/>
                    </a:ext>
                  </a:extLst>
                </p:cNvPr>
                <p:cNvSpPr txBox="1"/>
                <p:nvPr/>
              </p:nvSpPr>
              <p:spPr>
                <a:xfrm>
                  <a:off x="4552883" y="1694274"/>
                  <a:ext cx="403187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Doppelgänger Orchestrator</a:t>
                  </a:r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56E2BED-21B8-C1B9-CC52-F2005716F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7" y="4539368"/>
                  <a:ext cx="875409" cy="1143000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81CBBD-EF2A-495E-C03F-9F8660791661}"/>
                    </a:ext>
                  </a:extLst>
                </p:cNvPr>
                <p:cNvSpPr txBox="1"/>
                <p:nvPr/>
              </p:nvSpPr>
              <p:spPr>
                <a:xfrm>
                  <a:off x="7516109" y="3781729"/>
                  <a:ext cx="126188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Message</a:t>
                  </a:r>
                </a:p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Broker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DDCBF35-43DF-C6F5-72B2-B6C08A9CC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2589561"/>
                  <a:ext cx="1828800" cy="60145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0EB6145-A152-7D10-55E4-7001B889B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3834947"/>
                  <a:ext cx="1828800" cy="60145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9C4A39-EFAA-291C-7AFA-F9607A8C2E68}"/>
                    </a:ext>
                  </a:extLst>
                </p:cNvPr>
                <p:cNvSpPr txBox="1"/>
                <p:nvPr/>
              </p:nvSpPr>
              <p:spPr>
                <a:xfrm>
                  <a:off x="5154984" y="4436397"/>
                  <a:ext cx="80021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AV 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B5AC04-C751-FD8C-E8A7-1ACCCB5CB770}"/>
                    </a:ext>
                  </a:extLst>
                </p:cNvPr>
                <p:cNvSpPr txBox="1"/>
                <p:nvPr/>
              </p:nvSpPr>
              <p:spPr>
                <a:xfrm>
                  <a:off x="5231927" y="5282258"/>
                  <a:ext cx="6463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...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DC7B4E-A40A-5985-BC2D-CD7FC64545B9}"/>
                    </a:ext>
                  </a:extLst>
                </p:cNvPr>
                <p:cNvSpPr txBox="1"/>
                <p:nvPr/>
              </p:nvSpPr>
              <p:spPr>
                <a:xfrm>
                  <a:off x="7109288" y="2278935"/>
                  <a:ext cx="1665841" cy="338554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localization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8B213D-5DA1-D0DE-BD5E-E3A84AFF4750}"/>
                    </a:ext>
                  </a:extLst>
                </p:cNvPr>
                <p:cNvSpPr txBox="1"/>
                <p:nvPr/>
              </p:nvSpPr>
              <p:spPr>
                <a:xfrm>
                  <a:off x="7112152" y="2958363"/>
                  <a:ext cx="1418978" cy="338554"/>
                </a:xfrm>
                <a:prstGeom prst="rect">
                  <a:avLst/>
                </a:prstGeom>
                <a:solidFill>
                  <a:srgbClr val="E26773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perception</a:t>
                  </a:r>
                </a:p>
              </p:txBody>
            </p:sp>
            <p:cxnSp>
              <p:nvCxnSpPr>
                <p:cNvPr id="36" name="Elbow Connector 35">
                  <a:extLst>
                    <a:ext uri="{FF2B5EF4-FFF2-40B4-BE49-F238E27FC236}">
                      <a16:creationId xmlns:a16="http://schemas.microsoft.com/office/drawing/2014/main" id="{E10A90CD-64CE-D420-B555-2B2C1E474FFB}"/>
                    </a:ext>
                  </a:extLst>
                </p:cNvPr>
                <p:cNvCxnSpPr>
                  <a:cxnSpLocks/>
                  <a:stCxn id="7" idx="0"/>
                  <a:endCxn id="16" idx="2"/>
                </p:cNvCxnSpPr>
                <p:nvPr/>
              </p:nvCxnSpPr>
              <p:spPr>
                <a:xfrm rot="16200000" flipV="1">
                  <a:off x="7741940" y="3376618"/>
                  <a:ext cx="484812" cy="325410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>
                  <a:extLst>
                    <a:ext uri="{FF2B5EF4-FFF2-40B4-BE49-F238E27FC236}">
                      <a16:creationId xmlns:a16="http://schemas.microsoft.com/office/drawing/2014/main" id="{FD56B7A7-2346-2BF0-F2C2-BC48444521A8}"/>
                    </a:ext>
                  </a:extLst>
                </p:cNvPr>
                <p:cNvCxnSpPr>
                  <a:cxnSpLocks/>
                  <a:stCxn id="16" idx="1"/>
                  <a:endCxn id="10" idx="3"/>
                </p:cNvCxnSpPr>
                <p:nvPr/>
              </p:nvCxnSpPr>
              <p:spPr>
                <a:xfrm rot="10800000">
                  <a:off x="6469496" y="2890286"/>
                  <a:ext cx="642657" cy="237354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93A88700-7B86-E0AE-533D-E425235E557D}"/>
                    </a:ext>
                  </a:extLst>
                </p:cNvPr>
                <p:cNvCxnSpPr>
                  <a:cxnSpLocks/>
                  <a:stCxn id="10" idx="0"/>
                  <a:endCxn id="15" idx="1"/>
                </p:cNvCxnSpPr>
                <p:nvPr/>
              </p:nvCxnSpPr>
              <p:spPr>
                <a:xfrm rot="5400000" flipH="1" flipV="1">
                  <a:off x="6261517" y="1741791"/>
                  <a:ext cx="141349" cy="1554193"/>
                </a:xfrm>
                <a:prstGeom prst="bentConnector2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>
                  <a:extLst>
                    <a:ext uri="{FF2B5EF4-FFF2-40B4-BE49-F238E27FC236}">
                      <a16:creationId xmlns:a16="http://schemas.microsoft.com/office/drawing/2014/main" id="{E2F827B6-322C-FB3C-6217-04EF29CF0A48}"/>
                    </a:ext>
                  </a:extLst>
                </p:cNvPr>
                <p:cNvCxnSpPr>
                  <a:cxnSpLocks/>
                  <a:stCxn id="11" idx="3"/>
                  <a:endCxn id="5" idx="2"/>
                </p:cNvCxnSpPr>
                <p:nvPr/>
              </p:nvCxnSpPr>
              <p:spPr>
                <a:xfrm>
                  <a:off x="6469495" y="4135672"/>
                  <a:ext cx="1677557" cy="1546696"/>
                </a:xfrm>
                <a:prstGeom prst="bentConnector4">
                  <a:avLst>
                    <a:gd name="adj1" fmla="val 36954"/>
                    <a:gd name="adj2" fmla="val 114780"/>
                  </a:avLst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AA0D471-084F-9CCD-CAB2-3E4BDCBFBBD4}"/>
                    </a:ext>
                  </a:extLst>
                </p:cNvPr>
                <p:cNvCxnSpPr>
                  <a:cxnSpLocks/>
                  <a:stCxn id="5" idx="1"/>
                  <a:endCxn id="11" idx="0"/>
                </p:cNvCxnSpPr>
                <p:nvPr/>
              </p:nvCxnSpPr>
              <p:spPr>
                <a:xfrm rot="10800000">
                  <a:off x="5555095" y="3834948"/>
                  <a:ext cx="2154252" cy="1275921"/>
                </a:xfrm>
                <a:prstGeom prst="bentConnector4">
                  <a:avLst>
                    <a:gd name="adj1" fmla="val 22119"/>
                    <a:gd name="adj2" fmla="val 117916"/>
                  </a:avLst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F535709-FA19-851B-02F5-452CD7D1BD23}"/>
                  </a:ext>
                </a:extLst>
              </p:cNvPr>
              <p:cNvSpPr/>
              <p:nvPr/>
            </p:nvSpPr>
            <p:spPr>
              <a:xfrm>
                <a:off x="4416163" y="1584705"/>
                <a:ext cx="4754880" cy="4477048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1AE7D5F-EF6C-8171-8FCE-014448EA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5493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Translates ground-truth localization into ground-truth perception.</a:t>
            </a:r>
            <a:br>
              <a:rPr lang="en-US" sz="2400" dirty="0">
                <a:latin typeface="Berkeley Mono" pitchFamily="49" charset="77"/>
              </a:rPr>
            </a:br>
            <a:endParaRPr lang="en-US" sz="2400" dirty="0">
              <a:latin typeface="Berkeley Mono" pitchFamily="49" charset="77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Narrows the focus to Prediction and Planning module.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sz="2400" dirty="0">
              <a:latin typeface="Berkeley Mono" pitchFamily="49" charset="77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Ensures scenario validity as long as AVs can ensure realistic movement.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sz="2400" dirty="0">
              <a:latin typeface="Berkeley Mono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431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2A86C-2FB1-AC86-F7B6-78C0EFC6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4D1B0-BEC4-6503-9D78-C99D05D4C28A}"/>
              </a:ext>
            </a:extLst>
          </p:cNvPr>
          <p:cNvSpPr txBox="1"/>
          <p:nvPr/>
        </p:nvSpPr>
        <p:spPr>
          <a:xfrm>
            <a:off x="2666325" y="64897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Berkeley Mono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EF570-4AF1-5CF0-8E6E-6B02CE3727FC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94572-AE6F-5465-EAEB-4CB9A8CD5C56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8022A-32B9-B1BD-23EC-C1ADB575CE03}"/>
              </a:ext>
            </a:extLst>
          </p:cNvPr>
          <p:cNvSpPr txBox="1"/>
          <p:nvPr/>
        </p:nvSpPr>
        <p:spPr>
          <a:xfrm>
            <a:off x="838200" y="6431190"/>
            <a:ext cx="46313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Berkeley Mono" pitchFamily="49" charset="77"/>
              </a:rPr>
              <a:t>https://</a:t>
            </a:r>
            <a:r>
              <a:rPr lang="en-US" sz="800" dirty="0" err="1">
                <a:latin typeface="Berkeley Mono" pitchFamily="49" charset="77"/>
              </a:rPr>
              <a:t>github.com</a:t>
            </a:r>
            <a:r>
              <a:rPr lang="en-US" sz="800" dirty="0">
                <a:latin typeface="Berkeley Mono" pitchFamily="49" charset="77"/>
              </a:rPr>
              <a:t>/</a:t>
            </a:r>
            <a:r>
              <a:rPr lang="en-US" sz="800" dirty="0" err="1">
                <a:latin typeface="Berkeley Mono" pitchFamily="49" charset="77"/>
              </a:rPr>
              <a:t>YuqiHuai</a:t>
            </a:r>
            <a:r>
              <a:rPr lang="en-US" sz="800" dirty="0">
                <a:latin typeface="Berkeley Mono" pitchFamily="49" charset="77"/>
              </a:rPr>
              <a:t>/DoppelTest, https://</a:t>
            </a:r>
            <a:r>
              <a:rPr lang="en-US" sz="800" dirty="0" err="1">
                <a:latin typeface="Berkeley Mono" pitchFamily="49" charset="77"/>
              </a:rPr>
              <a:t>zenodo.org</a:t>
            </a:r>
            <a:r>
              <a:rPr lang="en-US" sz="800" dirty="0">
                <a:latin typeface="Berkeley Mono" pitchFamily="49" charset="77"/>
              </a:rPr>
              <a:t>/record/7657587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3F3351D-2B16-3497-9901-1CFF920C725E}"/>
              </a:ext>
            </a:extLst>
          </p:cNvPr>
          <p:cNvCxnSpPr>
            <a:cxnSpLocks/>
            <a:stCxn id="15" idx="3"/>
            <a:endCxn id="5" idx="3"/>
          </p:cNvCxnSpPr>
          <p:nvPr/>
        </p:nvCxnSpPr>
        <p:spPr>
          <a:xfrm flipH="1">
            <a:off x="8622334" y="2448212"/>
            <a:ext cx="190373" cy="2662656"/>
          </a:xfrm>
          <a:prstGeom prst="bentConnector3">
            <a:avLst>
              <a:gd name="adj1" fmla="val -12008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D2C6D5-CC76-2261-1735-AFA10BF48396}"/>
              </a:ext>
            </a:extLst>
          </p:cNvPr>
          <p:cNvGrpSpPr/>
          <p:nvPr/>
        </p:nvGrpSpPr>
        <p:grpSpPr>
          <a:xfrm>
            <a:off x="4453741" y="1584705"/>
            <a:ext cx="4754880" cy="4477048"/>
            <a:chOff x="4453741" y="1584705"/>
            <a:chExt cx="4754880" cy="4477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B73DF-F5F5-CB3D-EFB7-263DAD2E09FF}"/>
                </a:ext>
              </a:extLst>
            </p:cNvPr>
            <p:cNvSpPr txBox="1"/>
            <p:nvPr/>
          </p:nvSpPr>
          <p:spPr>
            <a:xfrm>
              <a:off x="5154985" y="322035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AV 1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071826B-A0CF-9D6F-E2D8-7580F4B68274}"/>
                </a:ext>
              </a:extLst>
            </p:cNvPr>
            <p:cNvGrpSpPr/>
            <p:nvPr/>
          </p:nvGrpSpPr>
          <p:grpSpPr>
            <a:xfrm>
              <a:off x="4453741" y="1584705"/>
              <a:ext cx="4754880" cy="4477048"/>
              <a:chOff x="4416163" y="1584705"/>
              <a:chExt cx="4754880" cy="447704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08D5FD3-4B62-65E6-E8E1-059BC490FAC9}"/>
                  </a:ext>
                </a:extLst>
              </p:cNvPr>
              <p:cNvGrpSpPr/>
              <p:nvPr/>
            </p:nvGrpSpPr>
            <p:grpSpPr>
              <a:xfrm>
                <a:off x="4552883" y="1694274"/>
                <a:ext cx="4225110" cy="3988094"/>
                <a:chOff x="4552883" y="1694274"/>
                <a:chExt cx="4225110" cy="398809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F44467-F051-4C40-E604-46843CDC1838}"/>
                    </a:ext>
                  </a:extLst>
                </p:cNvPr>
                <p:cNvSpPr txBox="1"/>
                <p:nvPr/>
              </p:nvSpPr>
              <p:spPr>
                <a:xfrm>
                  <a:off x="4552883" y="1694274"/>
                  <a:ext cx="403187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Doppelgänger Orchestrator</a:t>
                  </a:r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56E2BED-21B8-C1B9-CC52-F2005716F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7" y="4539368"/>
                  <a:ext cx="875409" cy="1143000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81CBBD-EF2A-495E-C03F-9F8660791661}"/>
                    </a:ext>
                  </a:extLst>
                </p:cNvPr>
                <p:cNvSpPr txBox="1"/>
                <p:nvPr/>
              </p:nvSpPr>
              <p:spPr>
                <a:xfrm>
                  <a:off x="7516109" y="3781729"/>
                  <a:ext cx="126188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Message</a:t>
                  </a:r>
                </a:p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Broker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DDCBF35-43DF-C6F5-72B2-B6C08A9CC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2589561"/>
                  <a:ext cx="1828800" cy="60145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0EB6145-A152-7D10-55E4-7001B889B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3834947"/>
                  <a:ext cx="1828800" cy="60145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9C4A39-EFAA-291C-7AFA-F9607A8C2E68}"/>
                    </a:ext>
                  </a:extLst>
                </p:cNvPr>
                <p:cNvSpPr txBox="1"/>
                <p:nvPr/>
              </p:nvSpPr>
              <p:spPr>
                <a:xfrm>
                  <a:off x="5154984" y="4436397"/>
                  <a:ext cx="80021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AV 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B5AC04-C751-FD8C-E8A7-1ACCCB5CB770}"/>
                    </a:ext>
                  </a:extLst>
                </p:cNvPr>
                <p:cNvSpPr txBox="1"/>
                <p:nvPr/>
              </p:nvSpPr>
              <p:spPr>
                <a:xfrm>
                  <a:off x="5231927" y="5282258"/>
                  <a:ext cx="6463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...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DC7B4E-A40A-5985-BC2D-CD7FC64545B9}"/>
                    </a:ext>
                  </a:extLst>
                </p:cNvPr>
                <p:cNvSpPr txBox="1"/>
                <p:nvPr/>
              </p:nvSpPr>
              <p:spPr>
                <a:xfrm>
                  <a:off x="7109288" y="2278935"/>
                  <a:ext cx="1665841" cy="338554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localization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8B213D-5DA1-D0DE-BD5E-E3A84AFF4750}"/>
                    </a:ext>
                  </a:extLst>
                </p:cNvPr>
                <p:cNvSpPr txBox="1"/>
                <p:nvPr/>
              </p:nvSpPr>
              <p:spPr>
                <a:xfrm>
                  <a:off x="7112152" y="2958363"/>
                  <a:ext cx="1418978" cy="338554"/>
                </a:xfrm>
                <a:prstGeom prst="rect">
                  <a:avLst/>
                </a:prstGeom>
                <a:solidFill>
                  <a:srgbClr val="E26773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perception</a:t>
                  </a:r>
                </a:p>
              </p:txBody>
            </p:sp>
            <p:cxnSp>
              <p:nvCxnSpPr>
                <p:cNvPr id="36" name="Elbow Connector 35">
                  <a:extLst>
                    <a:ext uri="{FF2B5EF4-FFF2-40B4-BE49-F238E27FC236}">
                      <a16:creationId xmlns:a16="http://schemas.microsoft.com/office/drawing/2014/main" id="{E10A90CD-64CE-D420-B555-2B2C1E474FFB}"/>
                    </a:ext>
                  </a:extLst>
                </p:cNvPr>
                <p:cNvCxnSpPr>
                  <a:cxnSpLocks/>
                  <a:stCxn id="7" idx="0"/>
                  <a:endCxn id="16" idx="2"/>
                </p:cNvCxnSpPr>
                <p:nvPr/>
              </p:nvCxnSpPr>
              <p:spPr>
                <a:xfrm rot="16200000" flipV="1">
                  <a:off x="7741940" y="3376618"/>
                  <a:ext cx="484812" cy="325410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>
                  <a:extLst>
                    <a:ext uri="{FF2B5EF4-FFF2-40B4-BE49-F238E27FC236}">
                      <a16:creationId xmlns:a16="http://schemas.microsoft.com/office/drawing/2014/main" id="{FD56B7A7-2346-2BF0-F2C2-BC48444521A8}"/>
                    </a:ext>
                  </a:extLst>
                </p:cNvPr>
                <p:cNvCxnSpPr>
                  <a:cxnSpLocks/>
                  <a:stCxn id="16" idx="1"/>
                  <a:endCxn id="10" idx="3"/>
                </p:cNvCxnSpPr>
                <p:nvPr/>
              </p:nvCxnSpPr>
              <p:spPr>
                <a:xfrm rot="10800000">
                  <a:off x="6469496" y="2890286"/>
                  <a:ext cx="642657" cy="237354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93A88700-7B86-E0AE-533D-E425235E557D}"/>
                    </a:ext>
                  </a:extLst>
                </p:cNvPr>
                <p:cNvCxnSpPr>
                  <a:cxnSpLocks/>
                  <a:stCxn id="10" idx="0"/>
                  <a:endCxn id="15" idx="1"/>
                </p:cNvCxnSpPr>
                <p:nvPr/>
              </p:nvCxnSpPr>
              <p:spPr>
                <a:xfrm rot="5400000" flipH="1" flipV="1">
                  <a:off x="6261517" y="1741791"/>
                  <a:ext cx="141349" cy="1554193"/>
                </a:xfrm>
                <a:prstGeom prst="bentConnector2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>
                  <a:extLst>
                    <a:ext uri="{FF2B5EF4-FFF2-40B4-BE49-F238E27FC236}">
                      <a16:creationId xmlns:a16="http://schemas.microsoft.com/office/drawing/2014/main" id="{E2F827B6-322C-FB3C-6217-04EF29CF0A48}"/>
                    </a:ext>
                  </a:extLst>
                </p:cNvPr>
                <p:cNvCxnSpPr>
                  <a:cxnSpLocks/>
                  <a:stCxn id="11" idx="3"/>
                  <a:endCxn id="5" idx="2"/>
                </p:cNvCxnSpPr>
                <p:nvPr/>
              </p:nvCxnSpPr>
              <p:spPr>
                <a:xfrm>
                  <a:off x="6469495" y="4135672"/>
                  <a:ext cx="1677557" cy="1546696"/>
                </a:xfrm>
                <a:prstGeom prst="bentConnector4">
                  <a:avLst>
                    <a:gd name="adj1" fmla="val 36954"/>
                    <a:gd name="adj2" fmla="val 114780"/>
                  </a:avLst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AA0D471-084F-9CCD-CAB2-3E4BDCBFBBD4}"/>
                    </a:ext>
                  </a:extLst>
                </p:cNvPr>
                <p:cNvCxnSpPr>
                  <a:cxnSpLocks/>
                  <a:stCxn id="5" idx="1"/>
                  <a:endCxn id="11" idx="0"/>
                </p:cNvCxnSpPr>
                <p:nvPr/>
              </p:nvCxnSpPr>
              <p:spPr>
                <a:xfrm rot="10800000">
                  <a:off x="5555095" y="3834948"/>
                  <a:ext cx="2154252" cy="1275921"/>
                </a:xfrm>
                <a:prstGeom prst="bentConnector4">
                  <a:avLst>
                    <a:gd name="adj1" fmla="val 22119"/>
                    <a:gd name="adj2" fmla="val 117916"/>
                  </a:avLst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F535709-FA19-851B-02F5-452CD7D1BD23}"/>
                  </a:ext>
                </a:extLst>
              </p:cNvPr>
              <p:cNvSpPr/>
              <p:nvPr/>
            </p:nvSpPr>
            <p:spPr>
              <a:xfrm>
                <a:off x="4416163" y="1584705"/>
                <a:ext cx="4754880" cy="4477048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F725ACC-94DF-FFBB-7763-F8AB254E0B29}"/>
              </a:ext>
            </a:extLst>
          </p:cNvPr>
          <p:cNvGrpSpPr/>
          <p:nvPr/>
        </p:nvGrpSpPr>
        <p:grpSpPr>
          <a:xfrm>
            <a:off x="719595" y="1584705"/>
            <a:ext cx="1371600" cy="1828800"/>
            <a:chOff x="719595" y="1584705"/>
            <a:chExt cx="1371600" cy="18288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E6E4C4-02B5-63DD-D4FB-E3F4BFA99D92}"/>
                </a:ext>
              </a:extLst>
            </p:cNvPr>
            <p:cNvGrpSpPr/>
            <p:nvPr/>
          </p:nvGrpSpPr>
          <p:grpSpPr>
            <a:xfrm>
              <a:off x="832623" y="1736063"/>
              <a:ext cx="1145545" cy="1526085"/>
              <a:chOff x="809641" y="1694274"/>
              <a:chExt cx="1145545" cy="15260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EBFA8D7-8684-76C2-7935-718C317E93A0}"/>
                  </a:ext>
                </a:extLst>
              </p:cNvPr>
              <p:cNvGrpSpPr/>
              <p:nvPr/>
            </p:nvGrpSpPr>
            <p:grpSpPr>
              <a:xfrm>
                <a:off x="809641" y="2094384"/>
                <a:ext cx="1125975" cy="1125975"/>
                <a:chOff x="838200" y="1963239"/>
                <a:chExt cx="1300660" cy="130066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E15D1A6-95AC-D83D-7210-F6C86D85C1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8200" y="1963239"/>
                  <a:ext cx="1143000" cy="11430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1A5C523-806E-D7EE-4A2F-7C3422485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7030" y="2042069"/>
                  <a:ext cx="1143000" cy="11430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CB1FB3F-B7CD-3F28-6C1E-ADDC433F8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5860" y="2120899"/>
                  <a:ext cx="1143000" cy="1143000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367F34-E09D-F901-DD15-2B2A02AE26A6}"/>
                  </a:ext>
                </a:extLst>
              </p:cNvPr>
              <p:cNvSpPr txBox="1"/>
              <p:nvPr/>
            </p:nvSpPr>
            <p:spPr>
              <a:xfrm>
                <a:off x="847190" y="1694274"/>
                <a:ext cx="11079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erkeley Mono" pitchFamily="49" charset="77"/>
                  </a:rPr>
                  <a:t>HD Map</a:t>
                </a: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4D8C45B-ED58-A42A-9BDD-B4C1187A32FA}"/>
                </a:ext>
              </a:extLst>
            </p:cNvPr>
            <p:cNvSpPr/>
            <p:nvPr/>
          </p:nvSpPr>
          <p:spPr>
            <a:xfrm>
              <a:off x="719595" y="1584705"/>
              <a:ext cx="137160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70961C-54CB-F407-C031-F2603D22C8C6}"/>
              </a:ext>
            </a:extLst>
          </p:cNvPr>
          <p:cNvGrpSpPr/>
          <p:nvPr/>
        </p:nvGrpSpPr>
        <p:grpSpPr>
          <a:xfrm>
            <a:off x="2526409" y="1584705"/>
            <a:ext cx="1828800" cy="1828800"/>
            <a:chOff x="2339279" y="1584705"/>
            <a:chExt cx="1828800" cy="18288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0242F2-A008-EF71-9715-1F1D65632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0150" y="2127660"/>
              <a:ext cx="747059" cy="1143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74F3C-6075-23BD-BA6E-9DCC4E93D3FD}"/>
                </a:ext>
              </a:extLst>
            </p:cNvPr>
            <p:cNvSpPr txBox="1"/>
            <p:nvPr/>
          </p:nvSpPr>
          <p:spPr>
            <a:xfrm>
              <a:off x="2391905" y="172755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Map Parser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8100482-07CE-32FF-24EC-BA38D6CCE3FA}"/>
                </a:ext>
              </a:extLst>
            </p:cNvPr>
            <p:cNvSpPr/>
            <p:nvPr/>
          </p:nvSpPr>
          <p:spPr>
            <a:xfrm>
              <a:off x="2339279" y="1584705"/>
              <a:ext cx="182880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F41B55A-D8BA-3811-59FA-FFC2C0B4FA19}"/>
              </a:ext>
            </a:extLst>
          </p:cNvPr>
          <p:cNvGrpSpPr/>
          <p:nvPr/>
        </p:nvGrpSpPr>
        <p:grpSpPr>
          <a:xfrm>
            <a:off x="719595" y="4050073"/>
            <a:ext cx="1828800" cy="2011680"/>
            <a:chOff x="2371811" y="3787989"/>
            <a:chExt cx="1828800" cy="201168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D7AE7E4-F440-B1BC-15D1-9E4199092E08}"/>
                </a:ext>
              </a:extLst>
            </p:cNvPr>
            <p:cNvGrpSpPr/>
            <p:nvPr/>
          </p:nvGrpSpPr>
          <p:grpSpPr>
            <a:xfrm>
              <a:off x="2501381" y="3868386"/>
              <a:ext cx="1569660" cy="1850886"/>
              <a:chOff x="2392261" y="3831482"/>
              <a:chExt cx="1569660" cy="185088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B11E0D1-271F-EFEA-422F-186470CC3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1234" y="4539368"/>
                <a:ext cx="1531713" cy="11430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788B35-774A-660A-5DC9-D3978FEC1251}"/>
                  </a:ext>
                </a:extLst>
              </p:cNvPr>
              <p:cNvSpPr txBox="1"/>
              <p:nvPr/>
            </p:nvSpPr>
            <p:spPr>
              <a:xfrm>
                <a:off x="2392261" y="3831482"/>
                <a:ext cx="1569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Berkeley Mono" pitchFamily="49" charset="77"/>
                  </a:rPr>
                  <a:t>Scenario</a:t>
                </a:r>
              </a:p>
              <a:p>
                <a:pPr algn="ctr"/>
                <a:r>
                  <a:rPr lang="en-US" sz="2000" dirty="0">
                    <a:latin typeface="Berkeley Mono" pitchFamily="49" charset="77"/>
                  </a:rPr>
                  <a:t>Generator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CF576D1-E863-B12C-9D6A-C2EAC4C549BE}"/>
                </a:ext>
              </a:extLst>
            </p:cNvPr>
            <p:cNvSpPr/>
            <p:nvPr/>
          </p:nvSpPr>
          <p:spPr>
            <a:xfrm>
              <a:off x="2371811" y="3787989"/>
              <a:ext cx="182880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F5F326F-6D8F-244D-6B9B-20E27A2E92D3}"/>
              </a:ext>
            </a:extLst>
          </p:cNvPr>
          <p:cNvGrpSpPr/>
          <p:nvPr/>
        </p:nvGrpSpPr>
        <p:grpSpPr>
          <a:xfrm>
            <a:off x="9705206" y="4050073"/>
            <a:ext cx="1645920" cy="2011680"/>
            <a:chOff x="9682909" y="4050073"/>
            <a:chExt cx="1645920" cy="201168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FA3B9CD-15BA-FA35-014C-CE449AF995CA}"/>
                </a:ext>
              </a:extLst>
            </p:cNvPr>
            <p:cNvGrpSpPr/>
            <p:nvPr/>
          </p:nvGrpSpPr>
          <p:grpSpPr>
            <a:xfrm>
              <a:off x="9797983" y="4284358"/>
              <a:ext cx="1415772" cy="1543110"/>
              <a:chOff x="9753158" y="4009659"/>
              <a:chExt cx="1415772" cy="154311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29A19E2-ACB3-9912-BB11-544B74DE0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7141" y="4409769"/>
                <a:ext cx="1007806" cy="1143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1A87FF-4A78-2024-BC15-3437A55D79C3}"/>
                  </a:ext>
                </a:extLst>
              </p:cNvPr>
              <p:cNvSpPr txBox="1"/>
              <p:nvPr/>
            </p:nvSpPr>
            <p:spPr>
              <a:xfrm>
                <a:off x="9753158" y="4009659"/>
                <a:ext cx="1415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erkeley Mono" pitchFamily="49" charset="77"/>
                  </a:rPr>
                  <a:t>Analyzer</a:t>
                </a: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8E64032-3350-DB3F-7479-E30CC786C571}"/>
                </a:ext>
              </a:extLst>
            </p:cNvPr>
            <p:cNvSpPr/>
            <p:nvPr/>
          </p:nvSpPr>
          <p:spPr>
            <a:xfrm>
              <a:off x="9682909" y="4050073"/>
              <a:ext cx="164592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5412FB2-0EF1-6FDE-BEEB-963AAB1DF503}"/>
              </a:ext>
            </a:extLst>
          </p:cNvPr>
          <p:cNvGrpSpPr/>
          <p:nvPr/>
        </p:nvGrpSpPr>
        <p:grpSpPr>
          <a:xfrm>
            <a:off x="9705206" y="1584705"/>
            <a:ext cx="1645920" cy="1828800"/>
            <a:chOff x="9606711" y="1590543"/>
            <a:chExt cx="1645920" cy="182880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0BB9D7B-BDC2-D766-A123-BF5C160EFC8D}"/>
                </a:ext>
              </a:extLst>
            </p:cNvPr>
            <p:cNvGrpSpPr/>
            <p:nvPr/>
          </p:nvGrpSpPr>
          <p:grpSpPr>
            <a:xfrm>
              <a:off x="9644841" y="1693800"/>
              <a:ext cx="1569660" cy="1622286"/>
              <a:chOff x="9676214" y="1540386"/>
              <a:chExt cx="1569660" cy="1622286"/>
            </a:xfrm>
          </p:grpSpPr>
          <p:pic>
            <p:nvPicPr>
              <p:cNvPr id="34" name="Graphic 33" descr="Document with solid fill">
                <a:extLst>
                  <a:ext uri="{FF2B5EF4-FFF2-40B4-BE49-F238E27FC236}">
                    <a16:creationId xmlns:a16="http://schemas.microsoft.com/office/drawing/2014/main" id="{CDE0A0D4-0B68-4A2F-4746-AA4CB7A5E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003844" y="224827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BC19BC-6E95-9270-307B-42837D9922D0}"/>
                  </a:ext>
                </a:extLst>
              </p:cNvPr>
              <p:cNvSpPr txBox="1"/>
              <p:nvPr/>
            </p:nvSpPr>
            <p:spPr>
              <a:xfrm>
                <a:off x="9676214" y="1540386"/>
                <a:ext cx="1569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Berkeley Mono" pitchFamily="49" charset="77"/>
                  </a:rPr>
                  <a:t>Recorded</a:t>
                </a:r>
              </a:p>
              <a:p>
                <a:pPr algn="ctr"/>
                <a:r>
                  <a:rPr lang="en-US" sz="2000" dirty="0">
                    <a:latin typeface="Berkeley Mono" pitchFamily="49" charset="77"/>
                  </a:rPr>
                  <a:t>Scenarios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BE2E0E4-0E6F-5481-4DCB-A08D3436688B}"/>
                </a:ext>
              </a:extLst>
            </p:cNvPr>
            <p:cNvSpPr/>
            <p:nvPr/>
          </p:nvSpPr>
          <p:spPr>
            <a:xfrm>
              <a:off x="9606711" y="1590543"/>
              <a:ext cx="164592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520FB5C-F443-2CB2-E7B7-8CE012B025DF}"/>
              </a:ext>
            </a:extLst>
          </p:cNvPr>
          <p:cNvCxnSpPr>
            <a:stCxn id="73" idx="3"/>
            <a:endCxn id="74" idx="1"/>
          </p:cNvCxnSpPr>
          <p:nvPr/>
        </p:nvCxnSpPr>
        <p:spPr>
          <a:xfrm>
            <a:off x="2091195" y="2499105"/>
            <a:ext cx="4352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11A34536-AEC3-73AB-7D6B-39F63C29E6F0}"/>
              </a:ext>
            </a:extLst>
          </p:cNvPr>
          <p:cNvCxnSpPr>
            <a:stCxn id="74" idx="2"/>
            <a:endCxn id="75" idx="0"/>
          </p:cNvCxnSpPr>
          <p:nvPr/>
        </p:nvCxnSpPr>
        <p:spPr>
          <a:xfrm rot="5400000">
            <a:off x="2219118" y="2828382"/>
            <a:ext cx="636568" cy="180681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DFF7BE-739E-E2BB-FA97-ABF4FCC44702}"/>
              </a:ext>
            </a:extLst>
          </p:cNvPr>
          <p:cNvCxnSpPr>
            <a:stCxn id="75" idx="3"/>
          </p:cNvCxnSpPr>
          <p:nvPr/>
        </p:nvCxnSpPr>
        <p:spPr>
          <a:xfrm>
            <a:off x="2548395" y="5055913"/>
            <a:ext cx="19053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6C78749-EE0E-D8DE-12FA-912E7BDF75B4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208621" y="2499105"/>
            <a:ext cx="496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6C8BF94-6259-E7BC-E026-2CAC76EE6420}"/>
              </a:ext>
            </a:extLst>
          </p:cNvPr>
          <p:cNvCxnSpPr>
            <a:stCxn id="77" idx="2"/>
            <a:endCxn id="76" idx="0"/>
          </p:cNvCxnSpPr>
          <p:nvPr/>
        </p:nvCxnSpPr>
        <p:spPr>
          <a:xfrm>
            <a:off x="10528166" y="3413505"/>
            <a:ext cx="0" cy="636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5B8DD338-54BC-2C59-1687-187BD7045AAF}"/>
              </a:ext>
            </a:extLst>
          </p:cNvPr>
          <p:cNvCxnSpPr>
            <a:cxnSpLocks/>
            <a:stCxn id="76" idx="2"/>
            <a:endCxn id="75" idx="2"/>
          </p:cNvCxnSpPr>
          <p:nvPr/>
        </p:nvCxnSpPr>
        <p:spPr>
          <a:xfrm rot="5400000">
            <a:off x="6081081" y="1614668"/>
            <a:ext cx="12700" cy="8894171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>
            <a:extLst>
              <a:ext uri="{FF2B5EF4-FFF2-40B4-BE49-F238E27FC236}">
                <a16:creationId xmlns:a16="http://schemas.microsoft.com/office/drawing/2014/main" id="{E8E64B61-FD43-1601-1245-B246DF348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350" y="578350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55F7F1C4-EA84-E087-233D-477B042F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70" y="573911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DFD9D6-E098-C0EC-29AB-4BB8D0B52A9C}"/>
              </a:ext>
            </a:extLst>
          </p:cNvPr>
          <p:cNvSpPr txBox="1"/>
          <p:nvPr/>
        </p:nvSpPr>
        <p:spPr>
          <a:xfrm>
            <a:off x="2608538" y="4484413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erkeley Mono" pitchFamily="49" charset="77"/>
              </a:rPr>
              <a:t>Scenario </a:t>
            </a:r>
            <a:br>
              <a:rPr lang="en-US" sz="1400" dirty="0">
                <a:latin typeface="Berkeley Mono" pitchFamily="49" charset="77"/>
              </a:rPr>
            </a:br>
            <a:r>
              <a:rPr lang="en-US" sz="1400" dirty="0">
                <a:latin typeface="Berkeley Mono" pitchFamily="49" charset="77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36551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5628-9912-979A-8330-E3B42181D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9903" y="1860066"/>
            <a:ext cx="52578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Reports Violations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Collision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Red-light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Stop-sign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Routing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8A102-EC70-CF8F-A00D-A869BA8B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F85EA3-EAFF-1F37-735D-79E730E48F64}"/>
              </a:ext>
            </a:extLst>
          </p:cNvPr>
          <p:cNvGrpSpPr/>
          <p:nvPr/>
        </p:nvGrpSpPr>
        <p:grpSpPr>
          <a:xfrm>
            <a:off x="10211783" y="339722"/>
            <a:ext cx="1645920" cy="2011680"/>
            <a:chOff x="9682909" y="4050073"/>
            <a:chExt cx="1645920" cy="20116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EC56D0-455C-8E82-BB46-90A9E3F0071D}"/>
                </a:ext>
              </a:extLst>
            </p:cNvPr>
            <p:cNvGrpSpPr/>
            <p:nvPr/>
          </p:nvGrpSpPr>
          <p:grpSpPr>
            <a:xfrm>
              <a:off x="9797983" y="4284358"/>
              <a:ext cx="1415772" cy="1543110"/>
              <a:chOff x="9753158" y="4009659"/>
              <a:chExt cx="1415772" cy="15431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FA1DB92-7754-0B5A-921A-EFC930643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57141" y="4409769"/>
                <a:ext cx="1007806" cy="11430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DEE634-64B3-92F5-2C4E-BD5C9B338262}"/>
                  </a:ext>
                </a:extLst>
              </p:cNvPr>
              <p:cNvSpPr txBox="1"/>
              <p:nvPr/>
            </p:nvSpPr>
            <p:spPr>
              <a:xfrm>
                <a:off x="9753158" y="4009659"/>
                <a:ext cx="1415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erkeley Mono" pitchFamily="49" charset="77"/>
                  </a:rPr>
                  <a:t>Analyzer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C68A38-23AE-25B9-3C80-388AA5C53170}"/>
                </a:ext>
              </a:extLst>
            </p:cNvPr>
            <p:cNvSpPr/>
            <p:nvPr/>
          </p:nvSpPr>
          <p:spPr>
            <a:xfrm>
              <a:off x="9682909" y="4050073"/>
              <a:ext cx="164592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FC2375-3D20-54D6-30ED-CB7F7052EDC7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5866C-3285-9973-E249-D32331551F4B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5FD215-7625-1EF7-DEF5-368E46F26315}"/>
              </a:ext>
            </a:extLst>
          </p:cNvPr>
          <p:cNvSpPr txBox="1">
            <a:spLocks/>
          </p:cNvSpPr>
          <p:nvPr/>
        </p:nvSpPr>
        <p:spPr>
          <a:xfrm>
            <a:off x="838200" y="1860066"/>
            <a:ext cx="57617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Analyzes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latin typeface="Berkeley Mono" pitchFamily="49" charset="77"/>
              </a:rPr>
              <a:t>Closest distance</a:t>
            </a:r>
            <a:r>
              <a:rPr lang="en-US" dirty="0">
                <a:latin typeface="Berkeley Mono" pitchFamily="49" charset="77"/>
              </a:rPr>
              <a:t> between road-traffic participants.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Pairs of </a:t>
            </a:r>
            <a:r>
              <a:rPr lang="en-US" u="sng" dirty="0">
                <a:latin typeface="Berkeley Mono" pitchFamily="49" charset="77"/>
              </a:rPr>
              <a:t>conflicting</a:t>
            </a:r>
            <a:r>
              <a:rPr lang="en-US" dirty="0">
                <a:latin typeface="Berkeley Mono" pitchFamily="49" charset="77"/>
              </a:rPr>
              <a:t> trajectories.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latin typeface="Berkeley Mono" pitchFamily="49" charset="77"/>
              </a:rPr>
              <a:t>Unique decisions</a:t>
            </a:r>
            <a:r>
              <a:rPr lang="en-US" dirty="0">
                <a:latin typeface="Berkeley Mono" pitchFamily="49" charset="77"/>
              </a:rPr>
              <a:t> made by each of the AV instances.</a:t>
            </a:r>
            <a:endParaRPr lang="en-US" u="sng" dirty="0">
              <a:latin typeface="Berkeley Mono" pitchFamily="49" charset="77"/>
            </a:endParaRP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latin typeface="Berkeley Mono" pitchFamily="49" charset="77"/>
              </a:rPr>
              <a:t>Number of violations</a:t>
            </a:r>
            <a:r>
              <a:rPr lang="en-US" dirty="0">
                <a:latin typeface="Berkeley Mono" pitchFamily="49" charset="77"/>
              </a:rPr>
              <a:t>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Berkeley Mono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83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2A86C-2FB1-AC86-F7B6-78C0EFC6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4D1B0-BEC4-6503-9D78-C99D05D4C28A}"/>
              </a:ext>
            </a:extLst>
          </p:cNvPr>
          <p:cNvSpPr txBox="1"/>
          <p:nvPr/>
        </p:nvSpPr>
        <p:spPr>
          <a:xfrm>
            <a:off x="2666325" y="64897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Berkeley Mono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EF570-4AF1-5CF0-8E6E-6B02CE3727FC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94572-AE6F-5465-EAEB-4CB9A8CD5C56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8022A-32B9-B1BD-23EC-C1ADB575CE03}"/>
              </a:ext>
            </a:extLst>
          </p:cNvPr>
          <p:cNvSpPr txBox="1"/>
          <p:nvPr/>
        </p:nvSpPr>
        <p:spPr>
          <a:xfrm>
            <a:off x="838200" y="6431190"/>
            <a:ext cx="46313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Berkeley Mono" pitchFamily="49" charset="77"/>
              </a:rPr>
              <a:t>https://</a:t>
            </a:r>
            <a:r>
              <a:rPr lang="en-US" sz="800" dirty="0" err="1">
                <a:latin typeface="Berkeley Mono" pitchFamily="49" charset="77"/>
              </a:rPr>
              <a:t>github.com</a:t>
            </a:r>
            <a:r>
              <a:rPr lang="en-US" sz="800" dirty="0">
                <a:latin typeface="Berkeley Mono" pitchFamily="49" charset="77"/>
              </a:rPr>
              <a:t>/</a:t>
            </a:r>
            <a:r>
              <a:rPr lang="en-US" sz="800" dirty="0" err="1">
                <a:latin typeface="Berkeley Mono" pitchFamily="49" charset="77"/>
              </a:rPr>
              <a:t>YuqiHuai</a:t>
            </a:r>
            <a:r>
              <a:rPr lang="en-US" sz="800" dirty="0">
                <a:latin typeface="Berkeley Mono" pitchFamily="49" charset="77"/>
              </a:rPr>
              <a:t>/DoppelTest, https://</a:t>
            </a:r>
            <a:r>
              <a:rPr lang="en-US" sz="800" dirty="0" err="1">
                <a:latin typeface="Berkeley Mono" pitchFamily="49" charset="77"/>
              </a:rPr>
              <a:t>zenodo.org</a:t>
            </a:r>
            <a:r>
              <a:rPr lang="en-US" sz="800" dirty="0">
                <a:latin typeface="Berkeley Mono" pitchFamily="49" charset="77"/>
              </a:rPr>
              <a:t>/record/7657587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3F3351D-2B16-3497-9901-1CFF920C725E}"/>
              </a:ext>
            </a:extLst>
          </p:cNvPr>
          <p:cNvCxnSpPr>
            <a:cxnSpLocks/>
            <a:stCxn id="15" idx="3"/>
            <a:endCxn id="5" idx="3"/>
          </p:cNvCxnSpPr>
          <p:nvPr/>
        </p:nvCxnSpPr>
        <p:spPr>
          <a:xfrm flipH="1">
            <a:off x="8622334" y="2448212"/>
            <a:ext cx="190373" cy="2662656"/>
          </a:xfrm>
          <a:prstGeom prst="bentConnector3">
            <a:avLst>
              <a:gd name="adj1" fmla="val -12008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D2C6D5-CC76-2261-1735-AFA10BF48396}"/>
              </a:ext>
            </a:extLst>
          </p:cNvPr>
          <p:cNvGrpSpPr/>
          <p:nvPr/>
        </p:nvGrpSpPr>
        <p:grpSpPr>
          <a:xfrm>
            <a:off x="4453741" y="1584705"/>
            <a:ext cx="4754880" cy="4477048"/>
            <a:chOff x="4453741" y="1584705"/>
            <a:chExt cx="4754880" cy="4477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B73DF-F5F5-CB3D-EFB7-263DAD2E09FF}"/>
                </a:ext>
              </a:extLst>
            </p:cNvPr>
            <p:cNvSpPr txBox="1"/>
            <p:nvPr/>
          </p:nvSpPr>
          <p:spPr>
            <a:xfrm>
              <a:off x="5154985" y="322035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AV 1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071826B-A0CF-9D6F-E2D8-7580F4B68274}"/>
                </a:ext>
              </a:extLst>
            </p:cNvPr>
            <p:cNvGrpSpPr/>
            <p:nvPr/>
          </p:nvGrpSpPr>
          <p:grpSpPr>
            <a:xfrm>
              <a:off x="4453741" y="1584705"/>
              <a:ext cx="4754880" cy="4477048"/>
              <a:chOff x="4416163" y="1584705"/>
              <a:chExt cx="4754880" cy="447704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08D5FD3-4B62-65E6-E8E1-059BC490FAC9}"/>
                  </a:ext>
                </a:extLst>
              </p:cNvPr>
              <p:cNvGrpSpPr/>
              <p:nvPr/>
            </p:nvGrpSpPr>
            <p:grpSpPr>
              <a:xfrm>
                <a:off x="4552883" y="1694274"/>
                <a:ext cx="4225110" cy="3988094"/>
                <a:chOff x="4552883" y="1694274"/>
                <a:chExt cx="4225110" cy="398809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F44467-F051-4C40-E604-46843CDC1838}"/>
                    </a:ext>
                  </a:extLst>
                </p:cNvPr>
                <p:cNvSpPr txBox="1"/>
                <p:nvPr/>
              </p:nvSpPr>
              <p:spPr>
                <a:xfrm>
                  <a:off x="4552883" y="1694274"/>
                  <a:ext cx="403187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Doppelgänger Orchestrator</a:t>
                  </a:r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56E2BED-21B8-C1B9-CC52-F2005716F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7" y="4539368"/>
                  <a:ext cx="875409" cy="1143000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81CBBD-EF2A-495E-C03F-9F8660791661}"/>
                    </a:ext>
                  </a:extLst>
                </p:cNvPr>
                <p:cNvSpPr txBox="1"/>
                <p:nvPr/>
              </p:nvSpPr>
              <p:spPr>
                <a:xfrm>
                  <a:off x="7516109" y="3781729"/>
                  <a:ext cx="126188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Message</a:t>
                  </a:r>
                </a:p>
                <a:p>
                  <a:pPr algn="ctr"/>
                  <a:r>
                    <a:rPr lang="en-US" sz="2000" dirty="0">
                      <a:latin typeface="Berkeley Mono" pitchFamily="49" charset="77"/>
                    </a:rPr>
                    <a:t>Broker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DDCBF35-43DF-C6F5-72B2-B6C08A9CC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2589561"/>
                  <a:ext cx="1828800" cy="60145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0EB6145-A152-7D10-55E4-7001B889B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0695" y="3834947"/>
                  <a:ext cx="1828800" cy="60145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19C4A39-EFAA-291C-7AFA-F9607A8C2E68}"/>
                    </a:ext>
                  </a:extLst>
                </p:cNvPr>
                <p:cNvSpPr txBox="1"/>
                <p:nvPr/>
              </p:nvSpPr>
              <p:spPr>
                <a:xfrm>
                  <a:off x="5154984" y="4436397"/>
                  <a:ext cx="80021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AV 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B5AC04-C751-FD8C-E8A7-1ACCCB5CB770}"/>
                    </a:ext>
                  </a:extLst>
                </p:cNvPr>
                <p:cNvSpPr txBox="1"/>
                <p:nvPr/>
              </p:nvSpPr>
              <p:spPr>
                <a:xfrm>
                  <a:off x="5231927" y="5282258"/>
                  <a:ext cx="6463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erkeley Mono" pitchFamily="49" charset="77"/>
                    </a:rPr>
                    <a:t>...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DC7B4E-A40A-5985-BC2D-CD7FC64545B9}"/>
                    </a:ext>
                  </a:extLst>
                </p:cNvPr>
                <p:cNvSpPr txBox="1"/>
                <p:nvPr/>
              </p:nvSpPr>
              <p:spPr>
                <a:xfrm>
                  <a:off x="7109288" y="2278935"/>
                  <a:ext cx="1665841" cy="338554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localization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8B213D-5DA1-D0DE-BD5E-E3A84AFF4750}"/>
                    </a:ext>
                  </a:extLst>
                </p:cNvPr>
                <p:cNvSpPr txBox="1"/>
                <p:nvPr/>
              </p:nvSpPr>
              <p:spPr>
                <a:xfrm>
                  <a:off x="7112152" y="2958363"/>
                  <a:ext cx="1418978" cy="338554"/>
                </a:xfrm>
                <a:prstGeom prst="rect">
                  <a:avLst/>
                </a:prstGeom>
                <a:solidFill>
                  <a:srgbClr val="E26773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Berkeley Mono" pitchFamily="49" charset="77"/>
                    </a:rPr>
                    <a:t>perception</a:t>
                  </a:r>
                </a:p>
              </p:txBody>
            </p:sp>
            <p:cxnSp>
              <p:nvCxnSpPr>
                <p:cNvPr id="36" name="Elbow Connector 35">
                  <a:extLst>
                    <a:ext uri="{FF2B5EF4-FFF2-40B4-BE49-F238E27FC236}">
                      <a16:creationId xmlns:a16="http://schemas.microsoft.com/office/drawing/2014/main" id="{E10A90CD-64CE-D420-B555-2B2C1E474FFB}"/>
                    </a:ext>
                  </a:extLst>
                </p:cNvPr>
                <p:cNvCxnSpPr>
                  <a:cxnSpLocks/>
                  <a:stCxn id="7" idx="0"/>
                  <a:endCxn id="16" idx="2"/>
                </p:cNvCxnSpPr>
                <p:nvPr/>
              </p:nvCxnSpPr>
              <p:spPr>
                <a:xfrm rot="16200000" flipV="1">
                  <a:off x="7741940" y="3376618"/>
                  <a:ext cx="484812" cy="325410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>
                  <a:extLst>
                    <a:ext uri="{FF2B5EF4-FFF2-40B4-BE49-F238E27FC236}">
                      <a16:creationId xmlns:a16="http://schemas.microsoft.com/office/drawing/2014/main" id="{FD56B7A7-2346-2BF0-F2C2-BC48444521A8}"/>
                    </a:ext>
                  </a:extLst>
                </p:cNvPr>
                <p:cNvCxnSpPr>
                  <a:cxnSpLocks/>
                  <a:stCxn id="16" idx="1"/>
                  <a:endCxn id="10" idx="3"/>
                </p:cNvCxnSpPr>
                <p:nvPr/>
              </p:nvCxnSpPr>
              <p:spPr>
                <a:xfrm rot="10800000">
                  <a:off x="6469496" y="2890286"/>
                  <a:ext cx="642657" cy="237354"/>
                </a:xfrm>
                <a:prstGeom prst="bentConnector3">
                  <a:avLst/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>
                  <a:extLst>
                    <a:ext uri="{FF2B5EF4-FFF2-40B4-BE49-F238E27FC236}">
                      <a16:creationId xmlns:a16="http://schemas.microsoft.com/office/drawing/2014/main" id="{93A88700-7B86-E0AE-533D-E425235E557D}"/>
                    </a:ext>
                  </a:extLst>
                </p:cNvPr>
                <p:cNvCxnSpPr>
                  <a:cxnSpLocks/>
                  <a:stCxn id="10" idx="0"/>
                  <a:endCxn id="15" idx="1"/>
                </p:cNvCxnSpPr>
                <p:nvPr/>
              </p:nvCxnSpPr>
              <p:spPr>
                <a:xfrm rot="5400000" flipH="1" flipV="1">
                  <a:off x="6261517" y="1741791"/>
                  <a:ext cx="141349" cy="1554193"/>
                </a:xfrm>
                <a:prstGeom prst="bentConnector2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>
                  <a:extLst>
                    <a:ext uri="{FF2B5EF4-FFF2-40B4-BE49-F238E27FC236}">
                      <a16:creationId xmlns:a16="http://schemas.microsoft.com/office/drawing/2014/main" id="{E2F827B6-322C-FB3C-6217-04EF29CF0A48}"/>
                    </a:ext>
                  </a:extLst>
                </p:cNvPr>
                <p:cNvCxnSpPr>
                  <a:cxnSpLocks/>
                  <a:stCxn id="11" idx="3"/>
                  <a:endCxn id="5" idx="2"/>
                </p:cNvCxnSpPr>
                <p:nvPr/>
              </p:nvCxnSpPr>
              <p:spPr>
                <a:xfrm>
                  <a:off x="6469495" y="4135672"/>
                  <a:ext cx="1677557" cy="1546696"/>
                </a:xfrm>
                <a:prstGeom prst="bentConnector4">
                  <a:avLst>
                    <a:gd name="adj1" fmla="val 36954"/>
                    <a:gd name="adj2" fmla="val 114780"/>
                  </a:avLst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AA0D471-084F-9CCD-CAB2-3E4BDCBFBBD4}"/>
                    </a:ext>
                  </a:extLst>
                </p:cNvPr>
                <p:cNvCxnSpPr>
                  <a:cxnSpLocks/>
                  <a:stCxn id="5" idx="1"/>
                  <a:endCxn id="11" idx="0"/>
                </p:cNvCxnSpPr>
                <p:nvPr/>
              </p:nvCxnSpPr>
              <p:spPr>
                <a:xfrm rot="10800000">
                  <a:off x="5555095" y="3834948"/>
                  <a:ext cx="2154252" cy="1275921"/>
                </a:xfrm>
                <a:prstGeom prst="bentConnector4">
                  <a:avLst>
                    <a:gd name="adj1" fmla="val 22119"/>
                    <a:gd name="adj2" fmla="val 117916"/>
                  </a:avLst>
                </a:prstGeom>
                <a:ln w="38100">
                  <a:solidFill>
                    <a:srgbClr val="E2677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F535709-FA19-851B-02F5-452CD7D1BD23}"/>
                  </a:ext>
                </a:extLst>
              </p:cNvPr>
              <p:cNvSpPr/>
              <p:nvPr/>
            </p:nvSpPr>
            <p:spPr>
              <a:xfrm>
                <a:off x="4416163" y="1584705"/>
                <a:ext cx="4754880" cy="4477048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F725ACC-94DF-FFBB-7763-F8AB254E0B29}"/>
              </a:ext>
            </a:extLst>
          </p:cNvPr>
          <p:cNvGrpSpPr/>
          <p:nvPr/>
        </p:nvGrpSpPr>
        <p:grpSpPr>
          <a:xfrm>
            <a:off x="719595" y="1584705"/>
            <a:ext cx="1371600" cy="1828800"/>
            <a:chOff x="719595" y="1584705"/>
            <a:chExt cx="1371600" cy="18288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E6E4C4-02B5-63DD-D4FB-E3F4BFA99D92}"/>
                </a:ext>
              </a:extLst>
            </p:cNvPr>
            <p:cNvGrpSpPr/>
            <p:nvPr/>
          </p:nvGrpSpPr>
          <p:grpSpPr>
            <a:xfrm>
              <a:off x="832623" y="1736063"/>
              <a:ext cx="1145545" cy="1526085"/>
              <a:chOff x="809641" y="1694274"/>
              <a:chExt cx="1145545" cy="15260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EBFA8D7-8684-76C2-7935-718C317E93A0}"/>
                  </a:ext>
                </a:extLst>
              </p:cNvPr>
              <p:cNvGrpSpPr/>
              <p:nvPr/>
            </p:nvGrpSpPr>
            <p:grpSpPr>
              <a:xfrm>
                <a:off x="809641" y="2094384"/>
                <a:ext cx="1125975" cy="1125975"/>
                <a:chOff x="838200" y="1963239"/>
                <a:chExt cx="1300660" cy="130066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E15D1A6-95AC-D83D-7210-F6C86D85C1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8200" y="1963239"/>
                  <a:ext cx="1143000" cy="11430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1A5C523-806E-D7EE-4A2F-7C3422485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7030" y="2042069"/>
                  <a:ext cx="1143000" cy="11430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CB1FB3F-B7CD-3F28-6C1E-ADDC433F8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5860" y="2120899"/>
                  <a:ext cx="1143000" cy="1143000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367F34-E09D-F901-DD15-2B2A02AE26A6}"/>
                  </a:ext>
                </a:extLst>
              </p:cNvPr>
              <p:cNvSpPr txBox="1"/>
              <p:nvPr/>
            </p:nvSpPr>
            <p:spPr>
              <a:xfrm>
                <a:off x="847190" y="1694274"/>
                <a:ext cx="11079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erkeley Mono" pitchFamily="49" charset="77"/>
                  </a:rPr>
                  <a:t>HD Map</a:t>
                </a: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4D8C45B-ED58-A42A-9BDD-B4C1187A32FA}"/>
                </a:ext>
              </a:extLst>
            </p:cNvPr>
            <p:cNvSpPr/>
            <p:nvPr/>
          </p:nvSpPr>
          <p:spPr>
            <a:xfrm>
              <a:off x="719595" y="1584705"/>
              <a:ext cx="137160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70961C-54CB-F407-C031-F2603D22C8C6}"/>
              </a:ext>
            </a:extLst>
          </p:cNvPr>
          <p:cNvGrpSpPr/>
          <p:nvPr/>
        </p:nvGrpSpPr>
        <p:grpSpPr>
          <a:xfrm>
            <a:off x="2526409" y="1584705"/>
            <a:ext cx="1828800" cy="1828800"/>
            <a:chOff x="2339279" y="1584705"/>
            <a:chExt cx="1828800" cy="18288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0242F2-A008-EF71-9715-1F1D65632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0150" y="2127660"/>
              <a:ext cx="747059" cy="1143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74F3C-6075-23BD-BA6E-9DCC4E93D3FD}"/>
                </a:ext>
              </a:extLst>
            </p:cNvPr>
            <p:cNvSpPr txBox="1"/>
            <p:nvPr/>
          </p:nvSpPr>
          <p:spPr>
            <a:xfrm>
              <a:off x="2391905" y="172755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Berkeley Mono" pitchFamily="49" charset="77"/>
                </a:rPr>
                <a:t>Map Parser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8100482-07CE-32FF-24EC-BA38D6CCE3FA}"/>
                </a:ext>
              </a:extLst>
            </p:cNvPr>
            <p:cNvSpPr/>
            <p:nvPr/>
          </p:nvSpPr>
          <p:spPr>
            <a:xfrm>
              <a:off x="2339279" y="1584705"/>
              <a:ext cx="182880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F41B55A-D8BA-3811-59FA-FFC2C0B4FA19}"/>
              </a:ext>
            </a:extLst>
          </p:cNvPr>
          <p:cNvGrpSpPr/>
          <p:nvPr/>
        </p:nvGrpSpPr>
        <p:grpSpPr>
          <a:xfrm>
            <a:off x="719595" y="4050073"/>
            <a:ext cx="1828800" cy="2011680"/>
            <a:chOff x="2371811" y="3787989"/>
            <a:chExt cx="1828800" cy="201168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D7AE7E4-F440-B1BC-15D1-9E4199092E08}"/>
                </a:ext>
              </a:extLst>
            </p:cNvPr>
            <p:cNvGrpSpPr/>
            <p:nvPr/>
          </p:nvGrpSpPr>
          <p:grpSpPr>
            <a:xfrm>
              <a:off x="2501381" y="3868386"/>
              <a:ext cx="1569660" cy="1850886"/>
              <a:chOff x="2392261" y="3831482"/>
              <a:chExt cx="1569660" cy="185088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B11E0D1-271F-EFEA-422F-186470CC3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1234" y="4539368"/>
                <a:ext cx="1531713" cy="11430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788B35-774A-660A-5DC9-D3978FEC1251}"/>
                  </a:ext>
                </a:extLst>
              </p:cNvPr>
              <p:cNvSpPr txBox="1"/>
              <p:nvPr/>
            </p:nvSpPr>
            <p:spPr>
              <a:xfrm>
                <a:off x="2392261" y="3831482"/>
                <a:ext cx="1569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Berkeley Mono" pitchFamily="49" charset="77"/>
                  </a:rPr>
                  <a:t>Scenario</a:t>
                </a:r>
              </a:p>
              <a:p>
                <a:pPr algn="ctr"/>
                <a:r>
                  <a:rPr lang="en-US" sz="2000" dirty="0">
                    <a:latin typeface="Berkeley Mono" pitchFamily="49" charset="77"/>
                  </a:rPr>
                  <a:t>Generator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CF576D1-E863-B12C-9D6A-C2EAC4C549BE}"/>
                </a:ext>
              </a:extLst>
            </p:cNvPr>
            <p:cNvSpPr/>
            <p:nvPr/>
          </p:nvSpPr>
          <p:spPr>
            <a:xfrm>
              <a:off x="2371811" y="3787989"/>
              <a:ext cx="182880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F5F326F-6D8F-244D-6B9B-20E27A2E92D3}"/>
              </a:ext>
            </a:extLst>
          </p:cNvPr>
          <p:cNvGrpSpPr/>
          <p:nvPr/>
        </p:nvGrpSpPr>
        <p:grpSpPr>
          <a:xfrm>
            <a:off x="9705206" y="4050073"/>
            <a:ext cx="1645920" cy="2011680"/>
            <a:chOff x="9682909" y="4050073"/>
            <a:chExt cx="1645920" cy="201168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FA3B9CD-15BA-FA35-014C-CE449AF995CA}"/>
                </a:ext>
              </a:extLst>
            </p:cNvPr>
            <p:cNvGrpSpPr/>
            <p:nvPr/>
          </p:nvGrpSpPr>
          <p:grpSpPr>
            <a:xfrm>
              <a:off x="9797983" y="4284358"/>
              <a:ext cx="1415772" cy="1543110"/>
              <a:chOff x="9753158" y="4009659"/>
              <a:chExt cx="1415772" cy="154311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29A19E2-ACB3-9912-BB11-544B74DE0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7141" y="4409769"/>
                <a:ext cx="1007806" cy="1143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1A87FF-4A78-2024-BC15-3437A55D79C3}"/>
                  </a:ext>
                </a:extLst>
              </p:cNvPr>
              <p:cNvSpPr txBox="1"/>
              <p:nvPr/>
            </p:nvSpPr>
            <p:spPr>
              <a:xfrm>
                <a:off x="9753158" y="4009659"/>
                <a:ext cx="1415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erkeley Mono" pitchFamily="49" charset="77"/>
                  </a:rPr>
                  <a:t>Analyzer</a:t>
                </a: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8E64032-3350-DB3F-7479-E30CC786C571}"/>
                </a:ext>
              </a:extLst>
            </p:cNvPr>
            <p:cNvSpPr/>
            <p:nvPr/>
          </p:nvSpPr>
          <p:spPr>
            <a:xfrm>
              <a:off x="9682909" y="4050073"/>
              <a:ext cx="1645920" cy="20116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5412FB2-0EF1-6FDE-BEEB-963AAB1DF503}"/>
              </a:ext>
            </a:extLst>
          </p:cNvPr>
          <p:cNvGrpSpPr/>
          <p:nvPr/>
        </p:nvGrpSpPr>
        <p:grpSpPr>
          <a:xfrm>
            <a:off x="9705206" y="1584705"/>
            <a:ext cx="1645920" cy="1828800"/>
            <a:chOff x="9606711" y="1590543"/>
            <a:chExt cx="1645920" cy="182880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0BB9D7B-BDC2-D766-A123-BF5C160EFC8D}"/>
                </a:ext>
              </a:extLst>
            </p:cNvPr>
            <p:cNvGrpSpPr/>
            <p:nvPr/>
          </p:nvGrpSpPr>
          <p:grpSpPr>
            <a:xfrm>
              <a:off x="9644841" y="1693800"/>
              <a:ext cx="1569660" cy="1622286"/>
              <a:chOff x="9676214" y="1540386"/>
              <a:chExt cx="1569660" cy="1622286"/>
            </a:xfrm>
          </p:grpSpPr>
          <p:pic>
            <p:nvPicPr>
              <p:cNvPr id="34" name="Graphic 33" descr="Document with solid fill">
                <a:extLst>
                  <a:ext uri="{FF2B5EF4-FFF2-40B4-BE49-F238E27FC236}">
                    <a16:creationId xmlns:a16="http://schemas.microsoft.com/office/drawing/2014/main" id="{CDE0A0D4-0B68-4A2F-4746-AA4CB7A5E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003844" y="224827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BC19BC-6E95-9270-307B-42837D9922D0}"/>
                  </a:ext>
                </a:extLst>
              </p:cNvPr>
              <p:cNvSpPr txBox="1"/>
              <p:nvPr/>
            </p:nvSpPr>
            <p:spPr>
              <a:xfrm>
                <a:off x="9676214" y="1540386"/>
                <a:ext cx="1569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Berkeley Mono" pitchFamily="49" charset="77"/>
                  </a:rPr>
                  <a:t>Recorded</a:t>
                </a:r>
              </a:p>
              <a:p>
                <a:pPr algn="ctr"/>
                <a:r>
                  <a:rPr lang="en-US" sz="2000" dirty="0">
                    <a:latin typeface="Berkeley Mono" pitchFamily="49" charset="77"/>
                  </a:rPr>
                  <a:t>Scenarios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BE2E0E4-0E6F-5481-4DCB-A08D3436688B}"/>
                </a:ext>
              </a:extLst>
            </p:cNvPr>
            <p:cNvSpPr/>
            <p:nvPr/>
          </p:nvSpPr>
          <p:spPr>
            <a:xfrm>
              <a:off x="9606711" y="1590543"/>
              <a:ext cx="1645920" cy="18288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520FB5C-F443-2CB2-E7B7-8CE012B025DF}"/>
              </a:ext>
            </a:extLst>
          </p:cNvPr>
          <p:cNvCxnSpPr>
            <a:stCxn id="73" idx="3"/>
            <a:endCxn id="74" idx="1"/>
          </p:cNvCxnSpPr>
          <p:nvPr/>
        </p:nvCxnSpPr>
        <p:spPr>
          <a:xfrm>
            <a:off x="2091195" y="2499105"/>
            <a:ext cx="4352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11A34536-AEC3-73AB-7D6B-39F63C29E6F0}"/>
              </a:ext>
            </a:extLst>
          </p:cNvPr>
          <p:cNvCxnSpPr>
            <a:stCxn id="74" idx="2"/>
            <a:endCxn id="75" idx="0"/>
          </p:cNvCxnSpPr>
          <p:nvPr/>
        </p:nvCxnSpPr>
        <p:spPr>
          <a:xfrm rot="5400000">
            <a:off x="2219118" y="2828382"/>
            <a:ext cx="636568" cy="180681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DFF7BE-739E-E2BB-FA97-ABF4FCC44702}"/>
              </a:ext>
            </a:extLst>
          </p:cNvPr>
          <p:cNvCxnSpPr>
            <a:stCxn id="75" idx="3"/>
          </p:cNvCxnSpPr>
          <p:nvPr/>
        </p:nvCxnSpPr>
        <p:spPr>
          <a:xfrm>
            <a:off x="2548395" y="5055913"/>
            <a:ext cx="19053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6C78749-EE0E-D8DE-12FA-912E7BDF75B4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208621" y="2499105"/>
            <a:ext cx="496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6C8BF94-6259-E7BC-E026-2CAC76EE6420}"/>
              </a:ext>
            </a:extLst>
          </p:cNvPr>
          <p:cNvCxnSpPr>
            <a:stCxn id="77" idx="2"/>
            <a:endCxn id="76" idx="0"/>
          </p:cNvCxnSpPr>
          <p:nvPr/>
        </p:nvCxnSpPr>
        <p:spPr>
          <a:xfrm>
            <a:off x="10528166" y="3413505"/>
            <a:ext cx="0" cy="636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5B8DD338-54BC-2C59-1687-187BD7045AAF}"/>
              </a:ext>
            </a:extLst>
          </p:cNvPr>
          <p:cNvCxnSpPr>
            <a:cxnSpLocks/>
            <a:stCxn id="76" idx="2"/>
            <a:endCxn id="75" idx="2"/>
          </p:cNvCxnSpPr>
          <p:nvPr/>
        </p:nvCxnSpPr>
        <p:spPr>
          <a:xfrm rot="5400000">
            <a:off x="6081081" y="1614668"/>
            <a:ext cx="12700" cy="8894171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>
            <a:extLst>
              <a:ext uri="{FF2B5EF4-FFF2-40B4-BE49-F238E27FC236}">
                <a16:creationId xmlns:a16="http://schemas.microsoft.com/office/drawing/2014/main" id="{E8E64B61-FD43-1601-1245-B246DF348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350" y="578350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55F7F1C4-EA84-E087-233D-477B042F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70" y="573911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DFD9D6-E098-C0EC-29AB-4BB8D0B52A9C}"/>
              </a:ext>
            </a:extLst>
          </p:cNvPr>
          <p:cNvSpPr txBox="1"/>
          <p:nvPr/>
        </p:nvSpPr>
        <p:spPr>
          <a:xfrm>
            <a:off x="2608538" y="4484413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erkeley Mono" pitchFamily="49" charset="77"/>
              </a:rPr>
              <a:t>Scenario </a:t>
            </a:r>
            <a:br>
              <a:rPr lang="en-US" sz="1400" dirty="0">
                <a:latin typeface="Berkeley Mono" pitchFamily="49" charset="77"/>
              </a:rPr>
            </a:br>
            <a:r>
              <a:rPr lang="en-US" sz="1400" dirty="0">
                <a:latin typeface="Berkeley Mono" pitchFamily="49" charset="77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8509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Autonomous Driving Software (ADS)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576758-EF8C-80B4-E31B-76E3D6C1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140A9-C406-533D-F0DC-B8A5C36F79AA}"/>
              </a:ext>
            </a:extLst>
          </p:cNvPr>
          <p:cNvSpPr txBox="1"/>
          <p:nvPr/>
        </p:nvSpPr>
        <p:spPr>
          <a:xfrm>
            <a:off x="838200" y="6431190"/>
            <a:ext cx="54232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Berkeley Mono" pitchFamily="49" charset="77"/>
              </a:rPr>
              <a:t>Ensuring American Leadership in Automated Vehicle Technologies: Automated Vehicles 4.0</a:t>
            </a:r>
          </a:p>
        </p:txBody>
      </p:sp>
      <p:pic>
        <p:nvPicPr>
          <p:cNvPr id="3" name="Picture 2" descr="A bicycle parked on the side of a road&#10;&#10;Description automatically generated with low confidence">
            <a:extLst>
              <a:ext uri="{FF2B5EF4-FFF2-40B4-BE49-F238E27FC236}">
                <a16:creationId xmlns:a16="http://schemas.microsoft.com/office/drawing/2014/main" id="{DD13CE00-C9DA-C21E-AC75-E997590E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541" y="1825625"/>
            <a:ext cx="3007574" cy="4266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97542-7D85-BDEE-CFE4-DB61FD578AB3}"/>
              </a:ext>
            </a:extLst>
          </p:cNvPr>
          <p:cNvSpPr txBox="1"/>
          <p:nvPr/>
        </p:nvSpPr>
        <p:spPr>
          <a:xfrm rot="16200000">
            <a:off x="5217555" y="2704070"/>
            <a:ext cx="2403222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erkeley Mono" pitchFamily="49" charset="77"/>
              </a:rPr>
              <a:t>MAR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C60B6-D990-7A7C-EB27-6D38C7D44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26" y="1825624"/>
            <a:ext cx="3007574" cy="4266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880BB-CBFF-5D9F-DD45-8AE30EDD6D73}"/>
              </a:ext>
            </a:extLst>
          </p:cNvPr>
          <p:cNvSpPr txBox="1"/>
          <p:nvPr/>
        </p:nvSpPr>
        <p:spPr>
          <a:xfrm rot="16200000">
            <a:off x="6768900" y="2704069"/>
            <a:ext cx="2403222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erkeley Mono" pitchFamily="49" charset="77"/>
              </a:rPr>
              <a:t>NOV 2021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591888-CB8C-D907-D5E7-5093A97FC764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a.k.a. autonomous vehicle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Promising benefits: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Fewer crashes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Increased mobility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etc.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Safety concern remains.</a:t>
            </a:r>
          </a:p>
        </p:txBody>
      </p:sp>
    </p:spTree>
    <p:extLst>
      <p:ext uri="{BB962C8B-B14F-4D97-AF65-F5344CB8AC3E}">
        <p14:creationId xmlns:p14="http://schemas.microsoft.com/office/powerpoint/2010/main" val="3952062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B12-B07F-433C-8C12-AE96F553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C22CF-C2DA-5D1A-FD76-4EEB09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A0A0-E79D-FCBD-9260-FB8EF026CC1D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DCF53-7647-EE63-1832-F945B8541845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93F45-B6DB-63A4-6C57-EA8AE88D95B6}"/>
              </a:ext>
            </a:extLst>
          </p:cNvPr>
          <p:cNvSpPr txBox="1"/>
          <p:nvPr/>
        </p:nvSpPr>
        <p:spPr>
          <a:xfrm>
            <a:off x="4190525" y="65139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EDDCE8-0EEE-9390-6B33-069957386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43863" cy="36005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Generated scenarios on </a:t>
            </a:r>
            <a:br>
              <a:rPr lang="en-US" sz="2400" dirty="0">
                <a:latin typeface="Berkeley Mono" pitchFamily="49" charset="77"/>
              </a:rPr>
            </a:br>
            <a:r>
              <a:rPr lang="en-US" sz="2400" dirty="0" err="1">
                <a:latin typeface="Berkeley Mono" pitchFamily="49" charset="77"/>
              </a:rPr>
              <a:t>Borregas</a:t>
            </a:r>
            <a:r>
              <a:rPr lang="en-US" sz="2400" dirty="0">
                <a:latin typeface="Berkeley Mono" pitchFamily="49" charset="77"/>
              </a:rPr>
              <a:t> Avenue with</a:t>
            </a:r>
            <a:br>
              <a:rPr lang="en-US" sz="2400" dirty="0">
                <a:latin typeface="Berkeley Mono" pitchFamily="49" charset="77"/>
              </a:rPr>
            </a:br>
            <a:r>
              <a:rPr lang="en-US" sz="2400" dirty="0">
                <a:latin typeface="Berkeley Mono" pitchFamily="49" charset="77"/>
              </a:rPr>
              <a:t>Baidu Apollo 7.0</a:t>
            </a:r>
            <a:br>
              <a:rPr lang="en-US" sz="2400" dirty="0">
                <a:latin typeface="Berkeley Mono" pitchFamily="49" charset="77"/>
              </a:rPr>
            </a:br>
            <a:endParaRPr lang="en-US" sz="2400" dirty="0">
              <a:latin typeface="Berkeley Mono" pitchFamily="49" charset="77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Experimented for 240 hours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D41C30-738A-C5CC-0859-FA625E09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41" y="5426125"/>
            <a:ext cx="5383669" cy="9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FDE639-0431-5A93-1C99-7FE6B2848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41" t="22087" r="16020" b="13077"/>
          <a:stretch/>
        </p:blipFill>
        <p:spPr>
          <a:xfrm>
            <a:off x="7634036" y="1825625"/>
            <a:ext cx="3719764" cy="438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227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B12-B07F-433C-8C12-AE96F553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 Evaluation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7D56B81-444D-D98D-407B-8095B6235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535498"/>
              </p:ext>
            </p:extLst>
          </p:nvPr>
        </p:nvGraphicFramePr>
        <p:xfrm>
          <a:off x="838200" y="1825625"/>
          <a:ext cx="10515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0600">
                  <a:extLst>
                    <a:ext uri="{9D8B030D-6E8A-4147-A177-3AD203B41FA5}">
                      <a16:colId xmlns:a16="http://schemas.microsoft.com/office/drawing/2014/main" val="406433045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318579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Bug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Berkeley Mono" pitchFamily="49" charset="77"/>
                        </a:rPr>
                        <a:t>Number</a:t>
                      </a:r>
                      <a:endParaRPr lang="en-US" sz="2400" dirty="0">
                        <a:latin typeface="Berkeley Mono" pitchFamily="49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Failure to plan for slow dynamic obstacles.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Berkeley Mono" pitchFamily="49" charset="77"/>
                        </a:rPr>
                        <a:t>19</a:t>
                      </a:r>
                      <a:endParaRPr lang="en-US" sz="2400" dirty="0">
                        <a:latin typeface="Berkeley Mono" pitchFamily="49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7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Failure to react to obstacle heading change.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Berkeley Mono" pitchFamily="49" charset="77"/>
                        </a:rPr>
                        <a:t>41</a:t>
                      </a:r>
                      <a:endParaRPr lang="en-US" sz="2400" dirty="0">
                        <a:latin typeface="Berkeley Mono" pitchFamily="49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87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Incorrect prediction trajectory.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Berkeley Mono" pitchFamily="49" charset="77"/>
                        </a:rPr>
                        <a:t>12</a:t>
                      </a:r>
                      <a:endParaRPr lang="en-US" sz="2400" dirty="0">
                        <a:latin typeface="Berkeley Mono" pitchFamily="49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9572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Unsafe lane borrow decision.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Berkeley Mono" pitchFamily="49" charset="77"/>
                        </a:rPr>
                        <a:t>9</a:t>
                      </a:r>
                      <a:endParaRPr lang="en-US" sz="2400" dirty="0">
                        <a:latin typeface="Berkeley Mono" pitchFamily="49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0195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Improper overtake decision.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5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C22CF-C2DA-5D1A-FD76-4EEB09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A0A0-E79D-FCBD-9260-FB8EF026CC1D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DCF53-7647-EE63-1832-F945B8541845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93F45-B6DB-63A4-6C57-EA8AE88D95B6}"/>
              </a:ext>
            </a:extLst>
          </p:cNvPr>
          <p:cNvSpPr txBox="1"/>
          <p:nvPr/>
        </p:nvSpPr>
        <p:spPr>
          <a:xfrm>
            <a:off x="4190525" y="65139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B1980-3D8E-AE8E-89BC-D4873478AA54}"/>
              </a:ext>
            </a:extLst>
          </p:cNvPr>
          <p:cNvSpPr txBox="1"/>
          <p:nvPr/>
        </p:nvSpPr>
        <p:spPr>
          <a:xfrm>
            <a:off x="838199" y="4998146"/>
            <a:ext cx="46166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Berkeley Mono" pitchFamily="49" charset="77"/>
              </a:rPr>
              <a:t>Case Study: Unsafe Lane Borrow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3B348-C581-D300-AA35-CD9174210059}"/>
              </a:ext>
            </a:extLst>
          </p:cNvPr>
          <p:cNvSpPr/>
          <p:nvPr/>
        </p:nvSpPr>
        <p:spPr>
          <a:xfrm>
            <a:off x="838200" y="53059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71B6D8-3932-AC33-BDD3-6BBD66610DCD}"/>
              </a:ext>
            </a:extLst>
          </p:cNvPr>
          <p:cNvSpPr/>
          <p:nvPr/>
        </p:nvSpPr>
        <p:spPr>
          <a:xfrm>
            <a:off x="838200" y="57631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4002E7-875A-D6CF-AD76-5593EE55D037}"/>
              </a:ext>
            </a:extLst>
          </p:cNvPr>
          <p:cNvCxnSpPr>
            <a:cxnSpLocks/>
          </p:cNvCxnSpPr>
          <p:nvPr/>
        </p:nvCxnSpPr>
        <p:spPr>
          <a:xfrm>
            <a:off x="838200" y="5763124"/>
            <a:ext cx="105156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3D2DAA6-80A3-6736-6AE7-3B68696D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58841" y="5704929"/>
            <a:ext cx="365760" cy="568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F42172-0054-35B9-2CDB-A9F8FB13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799320" y="5250288"/>
            <a:ext cx="365760" cy="568470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3FC2889-AC55-6120-CAE1-ED420AC34AB8}"/>
              </a:ext>
            </a:extLst>
          </p:cNvPr>
          <p:cNvSpPr/>
          <p:nvPr/>
        </p:nvSpPr>
        <p:spPr>
          <a:xfrm>
            <a:off x="10728315" y="59002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091DA77-DD2E-FEB3-CEC5-4CEA8304E97C}"/>
              </a:ext>
            </a:extLst>
          </p:cNvPr>
          <p:cNvSpPr/>
          <p:nvPr/>
        </p:nvSpPr>
        <p:spPr>
          <a:xfrm rot="10800000">
            <a:off x="10728315" y="54430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DFADF-1A5D-F3CB-D5B8-4E9A8AD75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303010" y="5717354"/>
            <a:ext cx="365760" cy="5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2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B12-B07F-433C-8C12-AE96F553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C22CF-C2DA-5D1A-FD76-4EEB09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A0A0-E79D-FCBD-9260-FB8EF026CC1D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DCF53-7647-EE63-1832-F945B8541845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93F45-B6DB-63A4-6C57-EA8AE88D95B6}"/>
              </a:ext>
            </a:extLst>
          </p:cNvPr>
          <p:cNvSpPr txBox="1"/>
          <p:nvPr/>
        </p:nvSpPr>
        <p:spPr>
          <a:xfrm>
            <a:off x="4190525" y="65139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B1980-3D8E-AE8E-89BC-D4873478AA54}"/>
              </a:ext>
            </a:extLst>
          </p:cNvPr>
          <p:cNvSpPr txBox="1"/>
          <p:nvPr/>
        </p:nvSpPr>
        <p:spPr>
          <a:xfrm>
            <a:off x="838199" y="4998146"/>
            <a:ext cx="46166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Berkeley Mono" pitchFamily="49" charset="77"/>
              </a:rPr>
              <a:t>Case Study: Unsafe Lane Borrow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3B348-C581-D300-AA35-CD9174210059}"/>
              </a:ext>
            </a:extLst>
          </p:cNvPr>
          <p:cNvSpPr/>
          <p:nvPr/>
        </p:nvSpPr>
        <p:spPr>
          <a:xfrm>
            <a:off x="838200" y="53059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71B6D8-3932-AC33-BDD3-6BBD66610DCD}"/>
              </a:ext>
            </a:extLst>
          </p:cNvPr>
          <p:cNvSpPr/>
          <p:nvPr/>
        </p:nvSpPr>
        <p:spPr>
          <a:xfrm>
            <a:off x="838200" y="57631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4002E7-875A-D6CF-AD76-5593EE55D037}"/>
              </a:ext>
            </a:extLst>
          </p:cNvPr>
          <p:cNvCxnSpPr>
            <a:cxnSpLocks/>
          </p:cNvCxnSpPr>
          <p:nvPr/>
        </p:nvCxnSpPr>
        <p:spPr>
          <a:xfrm>
            <a:off x="838200" y="5763124"/>
            <a:ext cx="105156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3D2DAA6-80A3-6736-6AE7-3B68696D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8841" y="5704929"/>
            <a:ext cx="365760" cy="568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F42172-0054-35B9-2CDB-A9F8FB137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799320" y="5250288"/>
            <a:ext cx="365760" cy="568470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3FC2889-AC55-6120-CAE1-ED420AC34AB8}"/>
              </a:ext>
            </a:extLst>
          </p:cNvPr>
          <p:cNvSpPr/>
          <p:nvPr/>
        </p:nvSpPr>
        <p:spPr>
          <a:xfrm>
            <a:off x="10728315" y="59002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091DA77-DD2E-FEB3-CEC5-4CEA8304E97C}"/>
              </a:ext>
            </a:extLst>
          </p:cNvPr>
          <p:cNvSpPr/>
          <p:nvPr/>
        </p:nvSpPr>
        <p:spPr>
          <a:xfrm rot="10800000">
            <a:off x="10728315" y="54430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E303D3-5A86-D1C1-A884-E9A491CAE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04150" y="1691640"/>
            <a:ext cx="1875282" cy="3032172"/>
          </a:xfrm>
          <a:prstGeom prst="rect">
            <a:avLst/>
          </a:prstGeom>
          <a:ln w="38100">
            <a:solidFill>
              <a:srgbClr val="7E64C8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E1D80-616F-51F7-0BA6-DEEBE60E3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1691640"/>
            <a:ext cx="1871711" cy="3032172"/>
          </a:xfrm>
          <a:prstGeom prst="rect">
            <a:avLst/>
          </a:prstGeom>
          <a:ln w="38100">
            <a:solidFill>
              <a:srgbClr val="3367FF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CDD1B8-9C47-0D38-71EB-E8419D964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0474" y="1691640"/>
            <a:ext cx="1865952" cy="30321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0025CC-70FE-2A74-60CB-6D8A801BCC61}"/>
              </a:ext>
            </a:extLst>
          </p:cNvPr>
          <p:cNvSpPr txBox="1"/>
          <p:nvPr/>
        </p:nvSpPr>
        <p:spPr>
          <a:xfrm>
            <a:off x="2777192" y="1640749"/>
            <a:ext cx="12875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AV 1: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Borrows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lane to 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bypass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AV 2</a:t>
            </a: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CE30E8-0A9D-C6CE-BA7E-B44E70C4003C}"/>
              </a:ext>
            </a:extLst>
          </p:cNvPr>
          <p:cNvSpPr txBox="1"/>
          <p:nvPr/>
        </p:nvSpPr>
        <p:spPr>
          <a:xfrm>
            <a:off x="6343141" y="1640749"/>
            <a:ext cx="15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AV 2:</a:t>
            </a:r>
            <a:br>
              <a:rPr lang="en-US" b="1" dirty="0">
                <a:solidFill>
                  <a:srgbClr val="7E64C8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Idle.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1CB653-B8BF-52BF-9A76-91A3C3E3F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303010" y="5717354"/>
            <a:ext cx="365760" cy="5684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1331D5-02FC-AEB7-A9CE-71F2BDCE1E43}"/>
              </a:ext>
            </a:extLst>
          </p:cNvPr>
          <p:cNvSpPr txBox="1"/>
          <p:nvPr/>
        </p:nvSpPr>
        <p:spPr>
          <a:xfrm>
            <a:off x="9909465" y="1688669"/>
            <a:ext cx="15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AV 3: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Idle.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63E8A9-A7E5-288B-DCD9-AF44DA11856D}"/>
              </a:ext>
            </a:extLst>
          </p:cNvPr>
          <p:cNvSpPr txBox="1"/>
          <p:nvPr/>
        </p:nvSpPr>
        <p:spPr>
          <a:xfrm>
            <a:off x="973671" y="53498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AV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DCBE50-8CF3-EFD4-9085-BDF592EE677E}"/>
              </a:ext>
            </a:extLst>
          </p:cNvPr>
          <p:cNvSpPr txBox="1"/>
          <p:nvPr/>
        </p:nvSpPr>
        <p:spPr>
          <a:xfrm>
            <a:off x="2117839" y="534807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AV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9F5C9-C844-39BC-B247-BEBC6013FA7E}"/>
              </a:ext>
            </a:extLst>
          </p:cNvPr>
          <p:cNvSpPr txBox="1"/>
          <p:nvPr/>
        </p:nvSpPr>
        <p:spPr>
          <a:xfrm>
            <a:off x="9614150" y="582802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AV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D31C0-A578-860B-29E4-B06642CBDEE3}"/>
              </a:ext>
            </a:extLst>
          </p:cNvPr>
          <p:cNvSpPr txBox="1"/>
          <p:nvPr/>
        </p:nvSpPr>
        <p:spPr>
          <a:xfrm>
            <a:off x="838200" y="6431190"/>
            <a:ext cx="1694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zenodo.org</a:t>
            </a:r>
            <a:r>
              <a:rPr lang="en-US" sz="800" dirty="0"/>
              <a:t>/record/7622399</a:t>
            </a:r>
          </a:p>
        </p:txBody>
      </p:sp>
    </p:spTree>
    <p:extLst>
      <p:ext uri="{BB962C8B-B14F-4D97-AF65-F5344CB8AC3E}">
        <p14:creationId xmlns:p14="http://schemas.microsoft.com/office/powerpoint/2010/main" val="82764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B12-B07F-433C-8C12-AE96F553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C22CF-C2DA-5D1A-FD76-4EEB09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A0A0-E79D-FCBD-9260-FB8EF026CC1D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DCF53-7647-EE63-1832-F945B8541845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93F45-B6DB-63A4-6C57-EA8AE88D95B6}"/>
              </a:ext>
            </a:extLst>
          </p:cNvPr>
          <p:cNvSpPr txBox="1"/>
          <p:nvPr/>
        </p:nvSpPr>
        <p:spPr>
          <a:xfrm>
            <a:off x="4190525" y="65139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B1980-3D8E-AE8E-89BC-D4873478AA54}"/>
              </a:ext>
            </a:extLst>
          </p:cNvPr>
          <p:cNvSpPr txBox="1"/>
          <p:nvPr/>
        </p:nvSpPr>
        <p:spPr>
          <a:xfrm>
            <a:off x="838199" y="4998146"/>
            <a:ext cx="46166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Berkeley Mono" pitchFamily="49" charset="77"/>
              </a:rPr>
              <a:t>Case Study: Unsafe Lane Borrow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3B348-C581-D300-AA35-CD9174210059}"/>
              </a:ext>
            </a:extLst>
          </p:cNvPr>
          <p:cNvSpPr/>
          <p:nvPr/>
        </p:nvSpPr>
        <p:spPr>
          <a:xfrm>
            <a:off x="838200" y="53059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71B6D8-3932-AC33-BDD3-6BBD66610DCD}"/>
              </a:ext>
            </a:extLst>
          </p:cNvPr>
          <p:cNvSpPr/>
          <p:nvPr/>
        </p:nvSpPr>
        <p:spPr>
          <a:xfrm>
            <a:off x="838200" y="57631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4002E7-875A-D6CF-AD76-5593EE55D037}"/>
              </a:ext>
            </a:extLst>
          </p:cNvPr>
          <p:cNvCxnSpPr>
            <a:cxnSpLocks/>
          </p:cNvCxnSpPr>
          <p:nvPr/>
        </p:nvCxnSpPr>
        <p:spPr>
          <a:xfrm>
            <a:off x="838200" y="5763124"/>
            <a:ext cx="105156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3D2DAA6-80A3-6736-6AE7-3B68696D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23732">
            <a:off x="2113830" y="5245846"/>
            <a:ext cx="365760" cy="568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F42172-0054-35B9-2CDB-A9F8FB13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799320" y="5250288"/>
            <a:ext cx="365760" cy="568470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3FC2889-AC55-6120-CAE1-ED420AC34AB8}"/>
              </a:ext>
            </a:extLst>
          </p:cNvPr>
          <p:cNvSpPr/>
          <p:nvPr/>
        </p:nvSpPr>
        <p:spPr>
          <a:xfrm>
            <a:off x="10728315" y="59002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091DA77-DD2E-FEB3-CEC5-4CEA8304E97C}"/>
              </a:ext>
            </a:extLst>
          </p:cNvPr>
          <p:cNvSpPr/>
          <p:nvPr/>
        </p:nvSpPr>
        <p:spPr>
          <a:xfrm rot="10800000">
            <a:off x="10728315" y="54430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81338-8A39-F014-472C-33D5F180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303010" y="5717354"/>
            <a:ext cx="365760" cy="5684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85CC11-AE2C-FD5A-EA16-C1242C413DE5}"/>
              </a:ext>
            </a:extLst>
          </p:cNvPr>
          <p:cNvSpPr txBox="1"/>
          <p:nvPr/>
        </p:nvSpPr>
        <p:spPr>
          <a:xfrm>
            <a:off x="2777192" y="1640749"/>
            <a:ext cx="14253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AV 1: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Plans to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return to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its 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original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lane.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655ED3-FC6D-16B6-CF4B-C96415CE5A28}"/>
              </a:ext>
            </a:extLst>
          </p:cNvPr>
          <p:cNvSpPr txBox="1"/>
          <p:nvPr/>
        </p:nvSpPr>
        <p:spPr>
          <a:xfrm>
            <a:off x="6343141" y="1640749"/>
            <a:ext cx="15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AV 2:</a:t>
            </a:r>
            <a:br>
              <a:rPr lang="en-US" b="1" dirty="0">
                <a:solidFill>
                  <a:srgbClr val="7E64C8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Idle.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B8636-4A81-95D6-8D72-23B7E5DDEEDC}"/>
              </a:ext>
            </a:extLst>
          </p:cNvPr>
          <p:cNvSpPr txBox="1"/>
          <p:nvPr/>
        </p:nvSpPr>
        <p:spPr>
          <a:xfrm>
            <a:off x="9909465" y="1688669"/>
            <a:ext cx="15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AV 3: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Idle.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14A06E-7BDA-2FBF-0598-9884E8D24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408" y="1691640"/>
            <a:ext cx="1874520" cy="3061402"/>
          </a:xfrm>
          <a:prstGeom prst="rect">
            <a:avLst/>
          </a:prstGeom>
          <a:ln w="38100">
            <a:solidFill>
              <a:srgbClr val="7E64C8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011C58-928D-62EA-8EBC-0D4A33511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568" y="1691640"/>
            <a:ext cx="1874520" cy="304609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EEC139-F082-21A8-4D09-096DFE272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1691640"/>
            <a:ext cx="1874520" cy="3046095"/>
          </a:xfrm>
          <a:prstGeom prst="rect">
            <a:avLst/>
          </a:prstGeom>
          <a:ln w="38100">
            <a:solidFill>
              <a:srgbClr val="3367FF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80A2E7-C88C-823C-B609-0833E2164F80}"/>
              </a:ext>
            </a:extLst>
          </p:cNvPr>
          <p:cNvSpPr txBox="1"/>
          <p:nvPr/>
        </p:nvSpPr>
        <p:spPr>
          <a:xfrm>
            <a:off x="838200" y="6431190"/>
            <a:ext cx="1694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zenodo.org</a:t>
            </a:r>
            <a:r>
              <a:rPr lang="en-US" sz="800" dirty="0"/>
              <a:t>/record/7622399</a:t>
            </a:r>
          </a:p>
        </p:txBody>
      </p:sp>
    </p:spTree>
    <p:extLst>
      <p:ext uri="{BB962C8B-B14F-4D97-AF65-F5344CB8AC3E}">
        <p14:creationId xmlns:p14="http://schemas.microsoft.com/office/powerpoint/2010/main" val="248986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B12-B07F-433C-8C12-AE96F553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C22CF-C2DA-5D1A-FD76-4EEB09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A0A0-E79D-FCBD-9260-FB8EF026CC1D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DCF53-7647-EE63-1832-F945B8541845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93F45-B6DB-63A4-6C57-EA8AE88D95B6}"/>
              </a:ext>
            </a:extLst>
          </p:cNvPr>
          <p:cNvSpPr txBox="1"/>
          <p:nvPr/>
        </p:nvSpPr>
        <p:spPr>
          <a:xfrm>
            <a:off x="4190525" y="65139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B1980-3D8E-AE8E-89BC-D4873478AA54}"/>
              </a:ext>
            </a:extLst>
          </p:cNvPr>
          <p:cNvSpPr txBox="1"/>
          <p:nvPr/>
        </p:nvSpPr>
        <p:spPr>
          <a:xfrm>
            <a:off x="838199" y="4998146"/>
            <a:ext cx="46166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Berkeley Mono" pitchFamily="49" charset="77"/>
              </a:rPr>
              <a:t>Case Study: Unsafe Lane Borrow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3B348-C581-D300-AA35-CD9174210059}"/>
              </a:ext>
            </a:extLst>
          </p:cNvPr>
          <p:cNvSpPr/>
          <p:nvPr/>
        </p:nvSpPr>
        <p:spPr>
          <a:xfrm>
            <a:off x="838200" y="53059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71B6D8-3932-AC33-BDD3-6BBD66610DCD}"/>
              </a:ext>
            </a:extLst>
          </p:cNvPr>
          <p:cNvSpPr/>
          <p:nvPr/>
        </p:nvSpPr>
        <p:spPr>
          <a:xfrm>
            <a:off x="838200" y="57631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4002E7-875A-D6CF-AD76-5593EE55D037}"/>
              </a:ext>
            </a:extLst>
          </p:cNvPr>
          <p:cNvCxnSpPr>
            <a:cxnSpLocks/>
          </p:cNvCxnSpPr>
          <p:nvPr/>
        </p:nvCxnSpPr>
        <p:spPr>
          <a:xfrm>
            <a:off x="838200" y="5763124"/>
            <a:ext cx="105156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3D2DAA6-80A3-6736-6AE7-3B68696D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03786">
            <a:off x="5317179" y="5328092"/>
            <a:ext cx="365760" cy="568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F42172-0054-35B9-2CDB-A9F8FB13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81797" y="5250288"/>
            <a:ext cx="365760" cy="568470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3FC2889-AC55-6120-CAE1-ED420AC34AB8}"/>
              </a:ext>
            </a:extLst>
          </p:cNvPr>
          <p:cNvSpPr/>
          <p:nvPr/>
        </p:nvSpPr>
        <p:spPr>
          <a:xfrm>
            <a:off x="10728315" y="59002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091DA77-DD2E-FEB3-CEC5-4CEA8304E97C}"/>
              </a:ext>
            </a:extLst>
          </p:cNvPr>
          <p:cNvSpPr/>
          <p:nvPr/>
        </p:nvSpPr>
        <p:spPr>
          <a:xfrm rot="10800000">
            <a:off x="10728315" y="54430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2F364-288D-3687-D6D3-9207346A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1691640"/>
            <a:ext cx="1865951" cy="3032171"/>
          </a:xfrm>
          <a:prstGeom prst="rect">
            <a:avLst/>
          </a:prstGeom>
          <a:ln w="38100">
            <a:solidFill>
              <a:srgbClr val="3367F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527FA-5D82-9C34-FF65-EC514B519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408" y="1691640"/>
            <a:ext cx="1865951" cy="3032171"/>
          </a:xfrm>
          <a:prstGeom prst="rect">
            <a:avLst/>
          </a:prstGeom>
          <a:ln w="38100">
            <a:solidFill>
              <a:srgbClr val="7E64C8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5529EF-5E87-8A77-1AEA-33B9DE84F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568" y="1691640"/>
            <a:ext cx="1869927" cy="30386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B7CF11-97BE-AEF7-88AC-D2E4F247B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252562" y="5718223"/>
            <a:ext cx="365760" cy="5684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8C746C-DB7A-6FF5-FB85-7C0E34BC5D8D}"/>
              </a:ext>
            </a:extLst>
          </p:cNvPr>
          <p:cNvSpPr txBox="1"/>
          <p:nvPr/>
        </p:nvSpPr>
        <p:spPr>
          <a:xfrm>
            <a:off x="6343141" y="1640749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AV 2:</a:t>
            </a:r>
            <a:br>
              <a:rPr lang="en-US" b="1" dirty="0">
                <a:solidFill>
                  <a:srgbClr val="7E64C8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Moving </a:t>
            </a:r>
            <a:br>
              <a:rPr lang="en-US" b="1" dirty="0">
                <a:solidFill>
                  <a:srgbClr val="7E64C8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forward.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DD9EC3-A4D2-C212-CFC2-1FC7D8EB2EDA}"/>
              </a:ext>
            </a:extLst>
          </p:cNvPr>
          <p:cNvSpPr txBox="1"/>
          <p:nvPr/>
        </p:nvSpPr>
        <p:spPr>
          <a:xfrm>
            <a:off x="2777192" y="1640749"/>
            <a:ext cx="1287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AV 1: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Yields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to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incoming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traffic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AV 3</a:t>
            </a: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).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BC26F-806F-165D-AF68-445771E4DA2A}"/>
              </a:ext>
            </a:extLst>
          </p:cNvPr>
          <p:cNvSpPr txBox="1"/>
          <p:nvPr/>
        </p:nvSpPr>
        <p:spPr>
          <a:xfrm>
            <a:off x="9909465" y="1688669"/>
            <a:ext cx="18389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AV 3: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Moving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forward.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Sees </a:t>
            </a: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AV 1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blocking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the lane.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Plans to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borrow lane.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59524-B34D-C05D-C839-0DC5D2ABFF6D}"/>
              </a:ext>
            </a:extLst>
          </p:cNvPr>
          <p:cNvSpPr txBox="1"/>
          <p:nvPr/>
        </p:nvSpPr>
        <p:spPr>
          <a:xfrm>
            <a:off x="838200" y="6431190"/>
            <a:ext cx="1694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zenodo.org</a:t>
            </a:r>
            <a:r>
              <a:rPr lang="en-US" sz="800" dirty="0"/>
              <a:t>/record/7622399</a:t>
            </a:r>
          </a:p>
        </p:txBody>
      </p:sp>
    </p:spTree>
    <p:extLst>
      <p:ext uri="{BB962C8B-B14F-4D97-AF65-F5344CB8AC3E}">
        <p14:creationId xmlns:p14="http://schemas.microsoft.com/office/powerpoint/2010/main" val="180236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B12-B07F-433C-8C12-AE96F553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C22CF-C2DA-5D1A-FD76-4EEB09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A0A0-E79D-FCBD-9260-FB8EF026CC1D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DCF53-7647-EE63-1832-F945B8541845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93F45-B6DB-63A4-6C57-EA8AE88D95B6}"/>
              </a:ext>
            </a:extLst>
          </p:cNvPr>
          <p:cNvSpPr txBox="1"/>
          <p:nvPr/>
        </p:nvSpPr>
        <p:spPr>
          <a:xfrm>
            <a:off x="4190525" y="65139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B1980-3D8E-AE8E-89BC-D4873478AA54}"/>
              </a:ext>
            </a:extLst>
          </p:cNvPr>
          <p:cNvSpPr txBox="1"/>
          <p:nvPr/>
        </p:nvSpPr>
        <p:spPr>
          <a:xfrm>
            <a:off x="838199" y="4998146"/>
            <a:ext cx="46166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Berkeley Mono" pitchFamily="49" charset="77"/>
              </a:rPr>
              <a:t>Case Study: Unsafe Lane Borrow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3B348-C581-D300-AA35-CD9174210059}"/>
              </a:ext>
            </a:extLst>
          </p:cNvPr>
          <p:cNvSpPr/>
          <p:nvPr/>
        </p:nvSpPr>
        <p:spPr>
          <a:xfrm>
            <a:off x="838200" y="53059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71B6D8-3932-AC33-BDD3-6BBD66610DCD}"/>
              </a:ext>
            </a:extLst>
          </p:cNvPr>
          <p:cNvSpPr/>
          <p:nvPr/>
        </p:nvSpPr>
        <p:spPr>
          <a:xfrm>
            <a:off x="838200" y="57631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4002E7-875A-D6CF-AD76-5593EE55D037}"/>
              </a:ext>
            </a:extLst>
          </p:cNvPr>
          <p:cNvCxnSpPr>
            <a:cxnSpLocks/>
          </p:cNvCxnSpPr>
          <p:nvPr/>
        </p:nvCxnSpPr>
        <p:spPr>
          <a:xfrm>
            <a:off x="838200" y="5763124"/>
            <a:ext cx="105156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3D2DAA6-80A3-6736-6AE7-3B68696D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03786">
            <a:off x="5317179" y="5328092"/>
            <a:ext cx="365760" cy="568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F42172-0054-35B9-2CDB-A9F8FB13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81797" y="5250288"/>
            <a:ext cx="365760" cy="568470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3FC2889-AC55-6120-CAE1-ED420AC34AB8}"/>
              </a:ext>
            </a:extLst>
          </p:cNvPr>
          <p:cNvSpPr/>
          <p:nvPr/>
        </p:nvSpPr>
        <p:spPr>
          <a:xfrm>
            <a:off x="10728315" y="59002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091DA77-DD2E-FEB3-CEC5-4CEA8304E97C}"/>
              </a:ext>
            </a:extLst>
          </p:cNvPr>
          <p:cNvSpPr/>
          <p:nvPr/>
        </p:nvSpPr>
        <p:spPr>
          <a:xfrm rot="10800000">
            <a:off x="10728315" y="54430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2F364-288D-3687-D6D3-9207346A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77" y="1691124"/>
            <a:ext cx="1865951" cy="3032171"/>
          </a:xfrm>
          <a:prstGeom prst="rect">
            <a:avLst/>
          </a:prstGeom>
          <a:ln w="38100">
            <a:solidFill>
              <a:srgbClr val="3367F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527FA-5D82-9C34-FF65-EC514B519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688161"/>
            <a:ext cx="1865951" cy="3032171"/>
          </a:xfrm>
          <a:prstGeom prst="rect">
            <a:avLst/>
          </a:prstGeom>
          <a:ln w="38100">
            <a:solidFill>
              <a:srgbClr val="7E64C8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5529EF-5E87-8A77-1AEA-33B9DE84F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568" y="1691640"/>
            <a:ext cx="1869927" cy="30386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B7CF11-97BE-AEF7-88AC-D2E4F247B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252562" y="5718223"/>
            <a:ext cx="365760" cy="5684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8C746C-DB7A-6FF5-FB85-7C0E34BC5D8D}"/>
              </a:ext>
            </a:extLst>
          </p:cNvPr>
          <p:cNvSpPr txBox="1"/>
          <p:nvPr/>
        </p:nvSpPr>
        <p:spPr>
          <a:xfrm>
            <a:off x="2773932" y="1637270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AV 2:</a:t>
            </a:r>
            <a:br>
              <a:rPr lang="en-US" b="1" dirty="0">
                <a:solidFill>
                  <a:srgbClr val="7E64C8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Moving </a:t>
            </a:r>
            <a:br>
              <a:rPr lang="en-US" b="1" dirty="0">
                <a:solidFill>
                  <a:srgbClr val="7E64C8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forward.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DD9EC3-A4D2-C212-CFC2-1FC7D8EB2EDA}"/>
              </a:ext>
            </a:extLst>
          </p:cNvPr>
          <p:cNvSpPr txBox="1"/>
          <p:nvPr/>
        </p:nvSpPr>
        <p:spPr>
          <a:xfrm>
            <a:off x="6341721" y="1640233"/>
            <a:ext cx="1287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AV 1: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Yields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to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incoming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traffic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AV 3</a:t>
            </a: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).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BC26F-806F-165D-AF68-445771E4DA2A}"/>
              </a:ext>
            </a:extLst>
          </p:cNvPr>
          <p:cNvSpPr txBox="1"/>
          <p:nvPr/>
        </p:nvSpPr>
        <p:spPr>
          <a:xfrm>
            <a:off x="9909465" y="1688669"/>
            <a:ext cx="18389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AV 3: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Moving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forward.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Sees </a:t>
            </a: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AV 1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blocking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the lane.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Plans to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borrow lane.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59524-B34D-C05D-C839-0DC5D2ABFF6D}"/>
              </a:ext>
            </a:extLst>
          </p:cNvPr>
          <p:cNvSpPr txBox="1"/>
          <p:nvPr/>
        </p:nvSpPr>
        <p:spPr>
          <a:xfrm>
            <a:off x="838200" y="6431190"/>
            <a:ext cx="1694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zenodo.org</a:t>
            </a:r>
            <a:r>
              <a:rPr lang="en-US" sz="800" dirty="0"/>
              <a:t>/record/7622399</a:t>
            </a:r>
          </a:p>
        </p:txBody>
      </p:sp>
    </p:spTree>
    <p:extLst>
      <p:ext uri="{BB962C8B-B14F-4D97-AF65-F5344CB8AC3E}">
        <p14:creationId xmlns:p14="http://schemas.microsoft.com/office/powerpoint/2010/main" val="292581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B12-B07F-433C-8C12-AE96F553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C22CF-C2DA-5D1A-FD76-4EEB09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A0A0-E79D-FCBD-9260-FB8EF026CC1D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DCF53-7647-EE63-1832-F945B8541845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93F45-B6DB-63A4-6C57-EA8AE88D95B6}"/>
              </a:ext>
            </a:extLst>
          </p:cNvPr>
          <p:cNvSpPr txBox="1"/>
          <p:nvPr/>
        </p:nvSpPr>
        <p:spPr>
          <a:xfrm>
            <a:off x="4190525" y="65139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B1980-3D8E-AE8E-89BC-D4873478AA54}"/>
              </a:ext>
            </a:extLst>
          </p:cNvPr>
          <p:cNvSpPr txBox="1"/>
          <p:nvPr/>
        </p:nvSpPr>
        <p:spPr>
          <a:xfrm>
            <a:off x="838199" y="4998146"/>
            <a:ext cx="46166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Berkeley Mono" pitchFamily="49" charset="77"/>
              </a:rPr>
              <a:t>Case Study: Unsafe Lane Borrow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3B348-C581-D300-AA35-CD9174210059}"/>
              </a:ext>
            </a:extLst>
          </p:cNvPr>
          <p:cNvSpPr/>
          <p:nvPr/>
        </p:nvSpPr>
        <p:spPr>
          <a:xfrm>
            <a:off x="838200" y="53059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71B6D8-3932-AC33-BDD3-6BBD66610DCD}"/>
              </a:ext>
            </a:extLst>
          </p:cNvPr>
          <p:cNvSpPr/>
          <p:nvPr/>
        </p:nvSpPr>
        <p:spPr>
          <a:xfrm>
            <a:off x="838200" y="57631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4002E7-875A-D6CF-AD76-5593EE55D037}"/>
              </a:ext>
            </a:extLst>
          </p:cNvPr>
          <p:cNvCxnSpPr>
            <a:cxnSpLocks/>
          </p:cNvCxnSpPr>
          <p:nvPr/>
        </p:nvCxnSpPr>
        <p:spPr>
          <a:xfrm>
            <a:off x="838200" y="5763124"/>
            <a:ext cx="105156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3D2DAA6-80A3-6736-6AE7-3B68696D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03786">
            <a:off x="5317179" y="5328092"/>
            <a:ext cx="365760" cy="568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F42172-0054-35B9-2CDB-A9F8FB137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72398">
            <a:off x="7093699" y="5325444"/>
            <a:ext cx="365760" cy="568470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3FC2889-AC55-6120-CAE1-ED420AC34AB8}"/>
              </a:ext>
            </a:extLst>
          </p:cNvPr>
          <p:cNvSpPr/>
          <p:nvPr/>
        </p:nvSpPr>
        <p:spPr>
          <a:xfrm>
            <a:off x="10728315" y="59002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091DA77-DD2E-FEB3-CEC5-4CEA8304E97C}"/>
              </a:ext>
            </a:extLst>
          </p:cNvPr>
          <p:cNvSpPr/>
          <p:nvPr/>
        </p:nvSpPr>
        <p:spPr>
          <a:xfrm rot="10800000">
            <a:off x="10728315" y="54430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4809F-98E4-7E5C-AE90-C0ECCBE9A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568" y="1691640"/>
            <a:ext cx="1865951" cy="303217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3CFBD-E093-4A61-C931-BD3C5AFEB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408" y="1691640"/>
            <a:ext cx="1879276" cy="3038631"/>
          </a:xfrm>
          <a:prstGeom prst="rect">
            <a:avLst/>
          </a:prstGeom>
          <a:ln w="38100">
            <a:solidFill>
              <a:srgbClr val="3367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3D141-F1D7-C406-E82E-6A0B330DC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1691640"/>
            <a:ext cx="1869927" cy="3038631"/>
          </a:xfrm>
          <a:prstGeom prst="rect">
            <a:avLst/>
          </a:prstGeom>
          <a:ln w="38100">
            <a:solidFill>
              <a:srgbClr val="7E64C8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0F986C-3063-52ED-3D8B-B5BC5CEDA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358342" y="5722505"/>
            <a:ext cx="365760" cy="5684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07D4C6-23C0-C23D-C42C-E1429347E6B9}"/>
              </a:ext>
            </a:extLst>
          </p:cNvPr>
          <p:cNvSpPr txBox="1"/>
          <p:nvPr/>
        </p:nvSpPr>
        <p:spPr>
          <a:xfrm>
            <a:off x="6371601" y="1635435"/>
            <a:ext cx="14253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AV 1: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Returning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to lane.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Plans to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overtake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AV 2</a:t>
            </a: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3509CC-9DF8-3CB3-5C61-2E2609964FA0}"/>
              </a:ext>
            </a:extLst>
          </p:cNvPr>
          <p:cNvSpPr txBox="1"/>
          <p:nvPr/>
        </p:nvSpPr>
        <p:spPr>
          <a:xfrm>
            <a:off x="2773932" y="1627033"/>
            <a:ext cx="1287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AV 2:</a:t>
            </a:r>
            <a:br>
              <a:rPr lang="en-US" b="1" dirty="0">
                <a:solidFill>
                  <a:srgbClr val="7E64C8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Moving</a:t>
            </a:r>
            <a:br>
              <a:rPr lang="en-US" b="1" dirty="0">
                <a:solidFill>
                  <a:srgbClr val="7E64C8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forward.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E8572-8020-7AF3-A5BA-4B56D3F74AA0}"/>
              </a:ext>
            </a:extLst>
          </p:cNvPr>
          <p:cNvSpPr txBox="1"/>
          <p:nvPr/>
        </p:nvSpPr>
        <p:spPr>
          <a:xfrm>
            <a:off x="9909465" y="1688669"/>
            <a:ext cx="18389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AV 3: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Realizes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it cannot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borrow lane.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Yielding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to </a:t>
            </a: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AV 2</a:t>
            </a: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FC41A2-8D49-F27F-99EA-0A7E014F07D3}"/>
              </a:ext>
            </a:extLst>
          </p:cNvPr>
          <p:cNvSpPr txBox="1"/>
          <p:nvPr/>
        </p:nvSpPr>
        <p:spPr>
          <a:xfrm>
            <a:off x="838200" y="6431190"/>
            <a:ext cx="1694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zenodo.org</a:t>
            </a:r>
            <a:r>
              <a:rPr lang="en-US" sz="800" dirty="0"/>
              <a:t>/record/7622399</a:t>
            </a:r>
          </a:p>
        </p:txBody>
      </p:sp>
    </p:spTree>
    <p:extLst>
      <p:ext uri="{BB962C8B-B14F-4D97-AF65-F5344CB8AC3E}">
        <p14:creationId xmlns:p14="http://schemas.microsoft.com/office/powerpoint/2010/main" val="220271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B12-B07F-433C-8C12-AE96F553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C22CF-C2DA-5D1A-FD76-4EEB09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A0A0-E79D-FCBD-9260-FB8EF026CC1D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DCF53-7647-EE63-1832-F945B8541845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93F45-B6DB-63A4-6C57-EA8AE88D95B6}"/>
              </a:ext>
            </a:extLst>
          </p:cNvPr>
          <p:cNvSpPr txBox="1"/>
          <p:nvPr/>
        </p:nvSpPr>
        <p:spPr>
          <a:xfrm>
            <a:off x="4190525" y="65139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B1980-3D8E-AE8E-89BC-D4873478AA54}"/>
              </a:ext>
            </a:extLst>
          </p:cNvPr>
          <p:cNvSpPr txBox="1"/>
          <p:nvPr/>
        </p:nvSpPr>
        <p:spPr>
          <a:xfrm>
            <a:off x="838199" y="4998146"/>
            <a:ext cx="46166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Berkeley Mono" pitchFamily="49" charset="77"/>
              </a:rPr>
              <a:t>Case Study: Unsafe Lane Borrow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3B348-C581-D300-AA35-CD9174210059}"/>
              </a:ext>
            </a:extLst>
          </p:cNvPr>
          <p:cNvSpPr/>
          <p:nvPr/>
        </p:nvSpPr>
        <p:spPr>
          <a:xfrm>
            <a:off x="838200" y="53059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71B6D8-3932-AC33-BDD3-6BBD66610DCD}"/>
              </a:ext>
            </a:extLst>
          </p:cNvPr>
          <p:cNvSpPr/>
          <p:nvPr/>
        </p:nvSpPr>
        <p:spPr>
          <a:xfrm>
            <a:off x="838200" y="5763124"/>
            <a:ext cx="10515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4002E7-875A-D6CF-AD76-5593EE55D037}"/>
              </a:ext>
            </a:extLst>
          </p:cNvPr>
          <p:cNvCxnSpPr>
            <a:cxnSpLocks/>
          </p:cNvCxnSpPr>
          <p:nvPr/>
        </p:nvCxnSpPr>
        <p:spPr>
          <a:xfrm>
            <a:off x="838200" y="5763124"/>
            <a:ext cx="105156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EF42172-0054-35B9-2CDB-A9F8FB13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72398">
            <a:off x="7093699" y="5325444"/>
            <a:ext cx="365760" cy="568470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3FC2889-AC55-6120-CAE1-ED420AC34AB8}"/>
              </a:ext>
            </a:extLst>
          </p:cNvPr>
          <p:cNvSpPr/>
          <p:nvPr/>
        </p:nvSpPr>
        <p:spPr>
          <a:xfrm>
            <a:off x="10728315" y="59002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091DA77-DD2E-FEB3-CEC5-4CEA8304E97C}"/>
              </a:ext>
            </a:extLst>
          </p:cNvPr>
          <p:cNvSpPr/>
          <p:nvPr/>
        </p:nvSpPr>
        <p:spPr>
          <a:xfrm rot="10800000">
            <a:off x="10728315" y="5443083"/>
            <a:ext cx="548640" cy="1828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66AA2-FA5B-EBA8-60C8-4A84C538D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408" y="1691640"/>
            <a:ext cx="1874520" cy="3046095"/>
          </a:xfrm>
          <a:prstGeom prst="rect">
            <a:avLst/>
          </a:prstGeom>
          <a:ln w="38100">
            <a:solidFill>
              <a:srgbClr val="7E64C8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7EB590-E8C8-7C18-1DE3-A1DA6150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691640"/>
            <a:ext cx="1874520" cy="3046095"/>
          </a:xfrm>
          <a:prstGeom prst="rect">
            <a:avLst/>
          </a:prstGeom>
          <a:ln w="38100">
            <a:solidFill>
              <a:srgbClr val="3367FF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C17BD-EF8E-9082-09CF-5C76EAE65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568" y="1691640"/>
            <a:ext cx="1874520" cy="304609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BF55A5-95B0-AE69-259E-30175FD8D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005898" y="5739493"/>
            <a:ext cx="365760" cy="568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88C1A8-F4CE-BBBF-5FC3-920DEBC28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703786">
            <a:off x="5731269" y="5398350"/>
            <a:ext cx="365760" cy="5684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8CCD75-687C-C913-00BB-F6291423C9AB}"/>
              </a:ext>
            </a:extLst>
          </p:cNvPr>
          <p:cNvSpPr txBox="1"/>
          <p:nvPr/>
        </p:nvSpPr>
        <p:spPr>
          <a:xfrm>
            <a:off x="2777192" y="1640749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AV 1:</a:t>
            </a:r>
            <a:br>
              <a:rPr lang="en-US" b="1" dirty="0">
                <a:solidFill>
                  <a:srgbClr val="3367FF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3367FF"/>
                </a:solidFill>
                <a:latin typeface="Berkeley Mono" pitchFamily="49" charset="77"/>
              </a:rPr>
              <a:t>Collision.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2ED006-5A5E-1D87-9B19-563EBC15522F}"/>
              </a:ext>
            </a:extLst>
          </p:cNvPr>
          <p:cNvSpPr txBox="1"/>
          <p:nvPr/>
        </p:nvSpPr>
        <p:spPr>
          <a:xfrm>
            <a:off x="6343141" y="1640749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AV 2:</a:t>
            </a:r>
            <a:br>
              <a:rPr lang="en-US" b="1" dirty="0">
                <a:solidFill>
                  <a:srgbClr val="7E64C8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7E64C8"/>
                </a:solidFill>
                <a:latin typeface="Berkeley Mono" pitchFamily="49" charset="77"/>
              </a:rPr>
              <a:t>Collision.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4FFDF-B3B1-E7A7-E288-7F71A5387871}"/>
              </a:ext>
            </a:extLst>
          </p:cNvPr>
          <p:cNvSpPr txBox="1"/>
          <p:nvPr/>
        </p:nvSpPr>
        <p:spPr>
          <a:xfrm>
            <a:off x="9909465" y="1688669"/>
            <a:ext cx="1976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AV 3: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Observing a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BUG-REVEALING</a:t>
            </a:r>
            <a:br>
              <a:rPr lang="en-US" b="1" dirty="0">
                <a:solidFill>
                  <a:srgbClr val="FF0000"/>
                </a:solidFill>
                <a:latin typeface="Berkeley Mono" pitchFamily="49" charset="77"/>
              </a:rPr>
            </a:br>
            <a:r>
              <a:rPr lang="en-US" b="1" dirty="0">
                <a:solidFill>
                  <a:srgbClr val="FF0000"/>
                </a:solidFill>
                <a:latin typeface="Berkeley Mono" pitchFamily="49" charset="77"/>
              </a:rPr>
              <a:t>collision.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3450B9-4146-CEB1-E894-496E3A5F08C8}"/>
              </a:ext>
            </a:extLst>
          </p:cNvPr>
          <p:cNvSpPr txBox="1"/>
          <p:nvPr/>
        </p:nvSpPr>
        <p:spPr>
          <a:xfrm>
            <a:off x="838200" y="6431190"/>
            <a:ext cx="1694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zenodo.org</a:t>
            </a:r>
            <a:r>
              <a:rPr lang="en-US" sz="800" dirty="0"/>
              <a:t>/record/7622399</a:t>
            </a:r>
          </a:p>
        </p:txBody>
      </p:sp>
    </p:spTree>
    <p:extLst>
      <p:ext uri="{BB962C8B-B14F-4D97-AF65-F5344CB8AC3E}">
        <p14:creationId xmlns:p14="http://schemas.microsoft.com/office/powerpoint/2010/main" val="148135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B12-B07F-433C-8C12-AE96F553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DoppelTest Evaluation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7D56B81-444D-D98D-407B-8095B6235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162982"/>
              </p:ext>
            </p:extLst>
          </p:nvPr>
        </p:nvGraphicFramePr>
        <p:xfrm>
          <a:off x="838200" y="1825625"/>
          <a:ext cx="10515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0600">
                  <a:extLst>
                    <a:ext uri="{9D8B030D-6E8A-4147-A177-3AD203B41FA5}">
                      <a16:colId xmlns:a16="http://schemas.microsoft.com/office/drawing/2014/main" val="406433045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318579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Bug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Berkeley Mono" pitchFamily="49" charset="77"/>
                        </a:rPr>
                        <a:t>Number</a:t>
                      </a:r>
                      <a:endParaRPr lang="en-US" sz="2400" dirty="0">
                        <a:latin typeface="Berkeley Mono" pitchFamily="49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3614"/>
                  </a:ext>
                </a:extLst>
              </a:tr>
              <a:tr h="4475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erkeley Mono" pitchFamily="49" charset="77"/>
                        </a:rPr>
                        <a:t>Stop sign rolling stop.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7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Ignoring traffic light.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87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Routing failure.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erkeley Mono" pitchFamily="49" charset="77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957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C22CF-C2DA-5D1A-FD76-4EEB09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38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A0A0-E79D-FCBD-9260-FB8EF026CC1D}"/>
              </a:ext>
            </a:extLst>
          </p:cNvPr>
          <p:cNvSpPr txBox="1"/>
          <p:nvPr/>
        </p:nvSpPr>
        <p:spPr>
          <a:xfrm>
            <a:off x="838200" y="63767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Doppel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gänger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DCF53-7647-EE63-1832-F945B8541845}"/>
              </a:ext>
            </a:extLst>
          </p:cNvPr>
          <p:cNvSpPr txBox="1"/>
          <p:nvPr/>
        </p:nvSpPr>
        <p:spPr>
          <a:xfrm>
            <a:off x="2665025" y="646596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Test</a:t>
            </a:r>
            <a:r>
              <a:rPr lang="en-US" sz="4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93F45-B6DB-63A4-6C57-EA8AE88D95B6}"/>
              </a:ext>
            </a:extLst>
          </p:cNvPr>
          <p:cNvSpPr txBox="1"/>
          <p:nvPr/>
        </p:nvSpPr>
        <p:spPr>
          <a:xfrm>
            <a:off x="4190525" y="65139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rkeley Mono" pitchFamily="49" charset="77"/>
              </a:rPr>
              <a:t>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0E2EA-8501-FF00-382C-5F74DB460D6E}"/>
              </a:ext>
            </a:extLst>
          </p:cNvPr>
          <p:cNvSpPr txBox="1"/>
          <p:nvPr/>
        </p:nvSpPr>
        <p:spPr>
          <a:xfrm>
            <a:off x="838200" y="4671199"/>
            <a:ext cx="83099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Berkeley Mono" pitchFamily="49" charset="77"/>
              </a:rPr>
              <a:t>Case Study: Planning Module Ignores Red Traffic Signal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8EFE06-BA7F-2187-CE59-BD5AA9B2FA5E}"/>
              </a:ext>
            </a:extLst>
          </p:cNvPr>
          <p:cNvSpPr/>
          <p:nvPr/>
        </p:nvSpPr>
        <p:spPr>
          <a:xfrm>
            <a:off x="838200" y="4984750"/>
            <a:ext cx="10515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068C6A-9149-566F-AB71-961EBFC7D288}"/>
              </a:ext>
            </a:extLst>
          </p:cNvPr>
          <p:cNvCxnSpPr/>
          <p:nvPr/>
        </p:nvCxnSpPr>
        <p:spPr>
          <a:xfrm>
            <a:off x="838200" y="5670550"/>
            <a:ext cx="457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40615A-5FFD-4FFC-B6BF-EF8CA3A5F4DE}"/>
              </a:ext>
            </a:extLst>
          </p:cNvPr>
          <p:cNvCxnSpPr/>
          <p:nvPr/>
        </p:nvCxnSpPr>
        <p:spPr>
          <a:xfrm>
            <a:off x="6781800" y="5670550"/>
            <a:ext cx="457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5E0B54-D2A3-BDF1-F0B1-E94276141594}"/>
              </a:ext>
            </a:extLst>
          </p:cNvPr>
          <p:cNvCxnSpPr>
            <a:cxnSpLocks/>
          </p:cNvCxnSpPr>
          <p:nvPr/>
        </p:nvCxnSpPr>
        <p:spPr>
          <a:xfrm>
            <a:off x="5410200" y="5670550"/>
            <a:ext cx="0" cy="685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9CC632-B839-6765-FAEC-645A13949C3E}"/>
              </a:ext>
            </a:extLst>
          </p:cNvPr>
          <p:cNvCxnSpPr/>
          <p:nvPr/>
        </p:nvCxnSpPr>
        <p:spPr>
          <a:xfrm>
            <a:off x="6781800" y="4756150"/>
            <a:ext cx="0" cy="914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Up Arrow 17">
            <a:extLst>
              <a:ext uri="{FF2B5EF4-FFF2-40B4-BE49-F238E27FC236}">
                <a16:creationId xmlns:a16="http://schemas.microsoft.com/office/drawing/2014/main" id="{C7954B13-B889-1E6E-30AA-B28E869D97B2}"/>
              </a:ext>
            </a:extLst>
          </p:cNvPr>
          <p:cNvSpPr/>
          <p:nvPr/>
        </p:nvSpPr>
        <p:spPr>
          <a:xfrm rot="5400000">
            <a:off x="4237178" y="5562025"/>
            <a:ext cx="365760" cy="914400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D2C8E105-653C-FDC0-F9D6-D3C4D79D4B7D}"/>
              </a:ext>
            </a:extLst>
          </p:cNvPr>
          <p:cNvSpPr/>
          <p:nvPr/>
        </p:nvSpPr>
        <p:spPr>
          <a:xfrm rot="16200000">
            <a:off x="7584758" y="4864675"/>
            <a:ext cx="365760" cy="914400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DE84B7-F758-0247-4EF7-40E741C8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81599" y="5665440"/>
            <a:ext cx="457200" cy="710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BC13EA-C239-392E-3F8D-C525ED111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53" y="5038513"/>
            <a:ext cx="42949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6141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DF4D-0EF4-5DDB-A0EC-208DDB6C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Confirmed bugs and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F2575-4DFE-F50E-C5E9-0ADFF12D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CA8FAAF-3BB6-1BDD-D491-A49148D3C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596" y="1825624"/>
            <a:ext cx="3165202" cy="4351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011D8A8C-808A-7E17-1D07-FD6D12E26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34" y="1825624"/>
            <a:ext cx="3165203" cy="4351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1A831F4C-0901-C7F3-8F8A-B4F6D0382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715" y="1825624"/>
            <a:ext cx="3165203" cy="4351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5F2B46-DDD4-084D-87E5-9F2F7B7F8E0E}"/>
              </a:ext>
            </a:extLst>
          </p:cNvPr>
          <p:cNvSpPr txBox="1"/>
          <p:nvPr/>
        </p:nvSpPr>
        <p:spPr>
          <a:xfrm>
            <a:off x="974834" y="6440559"/>
            <a:ext cx="140102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Berkeley Mono" pitchFamily="49" charset="77"/>
              </a:rPr>
              <a:t>Issue/14551 (Confirmed)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B17AC3-7372-0C60-C7DA-B52B1CDDD67F}"/>
              </a:ext>
            </a:extLst>
          </p:cNvPr>
          <p:cNvSpPr txBox="1"/>
          <p:nvPr/>
        </p:nvSpPr>
        <p:spPr>
          <a:xfrm>
            <a:off x="4581715" y="6451070"/>
            <a:ext cx="140102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Berkeley Mono" pitchFamily="49" charset="77"/>
              </a:rPr>
              <a:t>Issue/14550 (Confirmed)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46A6E-6DFF-44BB-3DF3-5445E33BA03B}"/>
              </a:ext>
            </a:extLst>
          </p:cNvPr>
          <p:cNvSpPr txBox="1"/>
          <p:nvPr/>
        </p:nvSpPr>
        <p:spPr>
          <a:xfrm>
            <a:off x="8188596" y="6431190"/>
            <a:ext cx="152285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Berkeley Mono" pitchFamily="49" charset="77"/>
              </a:rPr>
              <a:t>Pull/14531 (Fix Accepted)</a:t>
            </a:r>
          </a:p>
        </p:txBody>
      </p:sp>
    </p:spTree>
    <p:extLst>
      <p:ext uri="{BB962C8B-B14F-4D97-AF65-F5344CB8AC3E}">
        <p14:creationId xmlns:p14="http://schemas.microsoft.com/office/powerpoint/2010/main" val="16532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BBD9-C6A9-DCE6-2309-094057B6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ADS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61114-4001-17BB-FF20-91F70E5D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952" y="1828800"/>
            <a:ext cx="52578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Simulation-Based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Does not require permit.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89CFD-AC7A-EC76-3C8C-C14F0303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BB6D2-42FE-03CF-BCF0-A2B19A60023C}"/>
              </a:ext>
            </a:extLst>
          </p:cNvPr>
          <p:cNvSpPr txBox="1"/>
          <p:nvPr/>
        </p:nvSpPr>
        <p:spPr>
          <a:xfrm>
            <a:off x="838200" y="6431190"/>
            <a:ext cx="73725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Berkeley Mono" pitchFamily="49" charset="77"/>
              </a:rPr>
              <a:t>https://</a:t>
            </a:r>
            <a:r>
              <a:rPr lang="en-US" sz="800" dirty="0" err="1">
                <a:latin typeface="Berkeley Mono" pitchFamily="49" charset="77"/>
              </a:rPr>
              <a:t>www.dmv.ca.gov</a:t>
            </a:r>
            <a:r>
              <a:rPr lang="en-US" sz="800" dirty="0">
                <a:latin typeface="Berkeley Mono" pitchFamily="49" charset="77"/>
              </a:rPr>
              <a:t>/portal/vehicle-industry-services/autonomous-vehicles/autonomous-vehicle-testing-permit-holders/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77280-DDFE-1E53-34CC-E7C1AFBCD78A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Field-Operational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Requires Permit.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F70F29-BF00-74DC-6DD2-D43DB040493F}"/>
              </a:ext>
            </a:extLst>
          </p:cNvPr>
          <p:cNvGrpSpPr/>
          <p:nvPr/>
        </p:nvGrpSpPr>
        <p:grpSpPr>
          <a:xfrm>
            <a:off x="1592895" y="3260021"/>
            <a:ext cx="3257389" cy="2776761"/>
            <a:chOff x="838200" y="2832502"/>
            <a:chExt cx="4072467" cy="3471574"/>
          </a:xfrm>
        </p:grpSpPr>
        <p:pic>
          <p:nvPicPr>
            <p:cNvPr id="7" name="Picture 6" descr="A car with its front facing the camera&#10;&#10;Description automatically generated with low confidence">
              <a:extLst>
                <a:ext uri="{FF2B5EF4-FFF2-40B4-BE49-F238E27FC236}">
                  <a16:creationId xmlns:a16="http://schemas.microsoft.com/office/drawing/2014/main" id="{2B4B0E38-EE68-841D-0160-95B8346E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80" t="22387" r="16173" b="18754"/>
            <a:stretch/>
          </p:blipFill>
          <p:spPr>
            <a:xfrm>
              <a:off x="838200" y="2832502"/>
              <a:ext cx="4072467" cy="34715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2CEC51-2705-A832-B4F5-D3A70D3AE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24641"/>
            <a:stretch/>
          </p:blipFill>
          <p:spPr>
            <a:xfrm>
              <a:off x="3220873" y="3278464"/>
              <a:ext cx="797255" cy="77362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90E51B-E4BB-319D-2A0C-FF57662B45A6}"/>
              </a:ext>
            </a:extLst>
          </p:cNvPr>
          <p:cNvGrpSpPr/>
          <p:nvPr/>
        </p:nvGrpSpPr>
        <p:grpSpPr>
          <a:xfrm>
            <a:off x="7017430" y="3182189"/>
            <a:ext cx="2873882" cy="2932427"/>
            <a:chOff x="7104039" y="2852790"/>
            <a:chExt cx="3405348" cy="3474720"/>
          </a:xfrm>
        </p:grpSpPr>
        <p:pic>
          <p:nvPicPr>
            <p:cNvPr id="9" name="Picture 8" descr="A computer with a keyboard&#10;&#10;Description automatically generated with medium confidence">
              <a:extLst>
                <a:ext uri="{FF2B5EF4-FFF2-40B4-BE49-F238E27FC236}">
                  <a16:creationId xmlns:a16="http://schemas.microsoft.com/office/drawing/2014/main" id="{573A7BA5-58C7-BFBD-2E2C-47552DC90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221" t="26621" r="24796" b="20338"/>
            <a:stretch/>
          </p:blipFill>
          <p:spPr>
            <a:xfrm>
              <a:off x="7104039" y="2852790"/>
              <a:ext cx="3405348" cy="3474720"/>
            </a:xfrm>
            <a:prstGeom prst="rect">
              <a:avLst/>
            </a:prstGeom>
          </p:spPr>
        </p:pic>
        <p:pic>
          <p:nvPicPr>
            <p:cNvPr id="10" name="Picture 9" descr="A car with its front facing the camera&#10;&#10;Description automatically generated with low confidence">
              <a:extLst>
                <a:ext uri="{FF2B5EF4-FFF2-40B4-BE49-F238E27FC236}">
                  <a16:creationId xmlns:a16="http://schemas.microsoft.com/office/drawing/2014/main" id="{9E6D26CC-957F-2B00-F1AB-A53894038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80" t="22387" r="16173" b="18754"/>
            <a:stretch/>
          </p:blipFill>
          <p:spPr>
            <a:xfrm>
              <a:off x="8228402" y="3496424"/>
              <a:ext cx="1191964" cy="1016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62781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378BCA-19D9-B750-54D0-C9D4A184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Doppelgänger Testing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Testing by observing the interaction between multiple instances of the ADS.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Guarantees ADS being responsible for any violation occurring.</a:t>
            </a:r>
            <a:br>
              <a:rPr lang="en-US" dirty="0">
                <a:latin typeface="Berkeley Mono" pitchFamily="49" charset="77"/>
              </a:rPr>
            </a:br>
            <a:endParaRPr lang="en-US" dirty="0">
              <a:latin typeface="Berkeley Mono" pitchFamily="49" charset="77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DoppelTest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A framework that generates bug-revealing violations.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Berkeley Mono" pitchFamily="49" charset="77"/>
              </a:rPr>
              <a:t>Discovered 8 unique bug categories in an </a:t>
            </a:r>
            <a:br>
              <a:rPr lang="en-US" dirty="0">
                <a:latin typeface="Berkeley Mono" pitchFamily="49" charset="77"/>
              </a:rPr>
            </a:br>
            <a:r>
              <a:rPr lang="en-US" dirty="0">
                <a:latin typeface="Berkeley Mono" pitchFamily="49" charset="77"/>
              </a:rPr>
              <a:t>high-autonomy open-source 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A739F-A2B8-402E-0FB0-D30CDC46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A9811-C47B-B438-075C-2A934DD06403}"/>
              </a:ext>
            </a:extLst>
          </p:cNvPr>
          <p:cNvSpPr txBox="1"/>
          <p:nvPr/>
        </p:nvSpPr>
        <p:spPr>
          <a:xfrm>
            <a:off x="7584820" y="5857360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eley Mono" pitchFamily="49" charset="77"/>
              </a:rPr>
              <a:t>Thank you! Any 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0F8D7-85C9-CCCC-7A5A-234D1C68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169560" y="644280"/>
            <a:ext cx="109212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1898D-5CEF-4297-5290-6EE094E2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440" y="624437"/>
            <a:ext cx="1092120" cy="9144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B70D723-3E55-6571-0272-0B4DA3D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333" y="600904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8E136576-3928-E941-004B-BE7B165AD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053" y="596465"/>
            <a:ext cx="914400" cy="9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83B4C4-E42D-DC89-3DEF-15C9DEFF6C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261680" y="644280"/>
            <a:ext cx="109212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70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Related Approaches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378BCA-19D9-B750-54D0-C9D4A184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AV-FUZZER (ISSRE’20)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MOSAT (FSE’22)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CRISCO (ASE’22)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AutoFuzz (TSE’23)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687282D-6FEE-0826-0A0B-113A77FEE0E6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</a:pPr>
            <a:r>
              <a:rPr lang="en-US" sz="2400" dirty="0">
                <a:latin typeface="Berkeley Mono" pitchFamily="49" charset="77"/>
              </a:rPr>
              <a:t>Common Aspects: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u="sng" dirty="0">
                <a:latin typeface="Berkeley Mono" pitchFamily="49" charset="77"/>
              </a:rPr>
              <a:t>Single </a:t>
            </a:r>
            <a:r>
              <a:rPr lang="en-US" b="1" u="sng" dirty="0">
                <a:latin typeface="Berkeley Mono" pitchFamily="49" charset="77"/>
              </a:rPr>
              <a:t>AV</a:t>
            </a:r>
            <a:r>
              <a:rPr lang="en-US" b="1" dirty="0">
                <a:latin typeface="Berkeley Mono" pitchFamily="49" charset="77"/>
              </a:rPr>
              <a:t> </a:t>
            </a:r>
            <a:r>
              <a:rPr lang="en-US" dirty="0">
                <a:latin typeface="Berkeley Mono" pitchFamily="49" charset="77"/>
              </a:rPr>
              <a:t>and </a:t>
            </a:r>
            <a:r>
              <a:rPr lang="en-US" b="1" u="sng" dirty="0">
                <a:latin typeface="Berkeley Mono" pitchFamily="49" charset="77"/>
              </a:rPr>
              <a:t>2-4 obstacles</a:t>
            </a:r>
            <a:r>
              <a:rPr lang="en-US" dirty="0">
                <a:latin typeface="Berkeley Mono" pitchFamily="49" charset="77"/>
              </a:rPr>
              <a:t>.</a:t>
            </a:r>
          </a:p>
          <a:p>
            <a:pPr marL="914400" lvl="1" indent="-4572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Berkeley Mono" pitchFamily="49" charset="77"/>
              </a:rPr>
              <a:t>Focus on finding ADS </a:t>
            </a:r>
            <a:r>
              <a:rPr lang="en-US" b="1" u="sng" dirty="0">
                <a:solidFill>
                  <a:schemeClr val="bg1"/>
                </a:solidFill>
                <a:latin typeface="Berkeley Mono" pitchFamily="49" charset="77"/>
              </a:rPr>
              <a:t>collisions</a:t>
            </a:r>
            <a:r>
              <a:rPr lang="en-US" dirty="0">
                <a:latin typeface="Berkeley Mono" pitchFamily="49" charset="77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AD8C8-6727-E52E-E87B-BA5514EB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0005B-D023-4756-BD82-1E601ED6B6F7}"/>
              </a:ext>
            </a:extLst>
          </p:cNvPr>
          <p:cNvSpPr txBox="1"/>
          <p:nvPr/>
        </p:nvSpPr>
        <p:spPr>
          <a:xfrm>
            <a:off x="7017533" y="342900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Berkeley Mono" pitchFamily="49" charset="77"/>
              </a:rPr>
              <a:t>collisions</a:t>
            </a:r>
            <a:endParaRPr lang="en-US" sz="2400" dirty="0">
              <a:latin typeface="Berkeley Mono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8894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E1481-EAD5-1AA1-390A-3C9D1ADA5669}"/>
              </a:ext>
            </a:extLst>
          </p:cNvPr>
          <p:cNvSpPr txBox="1"/>
          <p:nvPr/>
        </p:nvSpPr>
        <p:spPr>
          <a:xfrm>
            <a:off x="861849" y="2228671"/>
            <a:ext cx="711550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Berkeley Mono" pitchFamily="49" charset="77"/>
              </a:rPr>
              <a:t>Do all </a:t>
            </a:r>
            <a:r>
              <a:rPr lang="en-US" sz="5000" b="1" u="sng" dirty="0">
                <a:solidFill>
                  <a:schemeClr val="bg1"/>
                </a:solidFill>
                <a:latin typeface="Berkeley Mono" pitchFamily="49" charset="77"/>
              </a:rPr>
              <a:t>collisions</a:t>
            </a:r>
            <a:r>
              <a:rPr lang="en-US" sz="5000" dirty="0">
                <a:latin typeface="Berkeley Mono" pitchFamily="49" charset="77"/>
              </a:rPr>
              <a:t> effectively </a:t>
            </a:r>
            <a:r>
              <a:rPr lang="en-US" sz="5000" dirty="0">
                <a:solidFill>
                  <a:schemeClr val="bg1"/>
                </a:solidFill>
                <a:latin typeface="Berkeley Mono" pitchFamily="49" charset="77"/>
              </a:rPr>
              <a:t>reveal</a:t>
            </a:r>
            <a:r>
              <a:rPr lang="en-US" sz="5000" dirty="0">
                <a:latin typeface="Berkeley Mono" pitchFamily="49" charset="77"/>
              </a:rPr>
              <a:t> </a:t>
            </a:r>
            <a:br>
              <a:rPr lang="en-US" sz="5000" dirty="0">
                <a:latin typeface="Berkeley Mono" pitchFamily="49" charset="77"/>
              </a:rPr>
            </a:br>
            <a:r>
              <a:rPr lang="en-US" sz="5000" dirty="0">
                <a:latin typeface="Berkeley Mono" pitchFamily="49" charset="77"/>
              </a:rPr>
              <a:t>ADS </a:t>
            </a:r>
            <a:r>
              <a:rPr lang="en-US" sz="5000" b="1" u="sng" dirty="0">
                <a:solidFill>
                  <a:schemeClr val="bg1"/>
                </a:solidFill>
                <a:latin typeface="Berkeley Mono" pitchFamily="49" charset="77"/>
              </a:rPr>
              <a:t>bugs</a:t>
            </a:r>
            <a:r>
              <a:rPr lang="en-US" sz="5000" dirty="0">
                <a:latin typeface="Berkeley Mono" pitchFamily="49" charset="77"/>
              </a:rPr>
              <a:t>?</a:t>
            </a:r>
            <a:endParaRPr lang="en-US" sz="5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A2EED-F6D6-642C-A0A3-2B87F1FD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4A4E5-0C38-7252-01C9-FE9FEFDC8EA0}"/>
              </a:ext>
            </a:extLst>
          </p:cNvPr>
          <p:cNvSpPr txBox="1"/>
          <p:nvPr/>
        </p:nvSpPr>
        <p:spPr>
          <a:xfrm>
            <a:off x="3528772" y="2228671"/>
            <a:ext cx="4031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u="sng" dirty="0">
                <a:latin typeface="Berkeley Mono" pitchFamily="49" charset="77"/>
              </a:rPr>
              <a:t>collisions</a:t>
            </a:r>
            <a:endParaRPr lang="en-US" sz="5000" dirty="0">
              <a:latin typeface="Berkeley Mono" pitchFamily="49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4564C-C507-0802-8B4B-D79FDFB110B0}"/>
              </a:ext>
            </a:extLst>
          </p:cNvPr>
          <p:cNvSpPr txBox="1"/>
          <p:nvPr/>
        </p:nvSpPr>
        <p:spPr>
          <a:xfrm>
            <a:off x="5436227" y="2988008"/>
            <a:ext cx="36471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Berkeley Mono" pitchFamily="49" charset="77"/>
              </a:rPr>
              <a:t>reveal</a:t>
            </a:r>
            <a:r>
              <a:rPr lang="en-US" sz="5000" dirty="0">
                <a:solidFill>
                  <a:schemeClr val="bg1"/>
                </a:solidFill>
                <a:latin typeface="Berkeley Mono" pitchFamily="49" charset="77"/>
              </a:rPr>
              <a:t>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3C2B9-6E51-5102-4F98-4BF5DD0F5DDF}"/>
              </a:ext>
            </a:extLst>
          </p:cNvPr>
          <p:cNvSpPr txBox="1"/>
          <p:nvPr/>
        </p:nvSpPr>
        <p:spPr>
          <a:xfrm>
            <a:off x="2387669" y="3743613"/>
            <a:ext cx="1723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u="sng" dirty="0">
                <a:latin typeface="Berkeley Mono" pitchFamily="49" charset="77"/>
              </a:rPr>
              <a:t>bugs</a:t>
            </a:r>
          </a:p>
        </p:txBody>
      </p:sp>
    </p:spTree>
    <p:extLst>
      <p:ext uri="{BB962C8B-B14F-4D97-AF65-F5344CB8AC3E}">
        <p14:creationId xmlns:p14="http://schemas.microsoft.com/office/powerpoint/2010/main" val="222559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02778AE-FD74-E8E8-FBF1-B8185D0DAAE8}"/>
              </a:ext>
            </a:extLst>
          </p:cNvPr>
          <p:cNvGrpSpPr/>
          <p:nvPr/>
        </p:nvGrpSpPr>
        <p:grpSpPr>
          <a:xfrm>
            <a:off x="8015094" y="1690688"/>
            <a:ext cx="2743200" cy="4665662"/>
            <a:chOff x="8015094" y="1690688"/>
            <a:chExt cx="2743200" cy="46656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C225B9-45DF-C933-99AD-60C24D199051}"/>
                </a:ext>
              </a:extLst>
            </p:cNvPr>
            <p:cNvSpPr/>
            <p:nvPr/>
          </p:nvSpPr>
          <p:spPr>
            <a:xfrm>
              <a:off x="8015094" y="1690688"/>
              <a:ext cx="2743200" cy="46656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3BC2F49-CCCE-F4E9-D54E-803D9CA36128}"/>
                </a:ext>
              </a:extLst>
            </p:cNvPr>
            <p:cNvCxnSpPr/>
            <p:nvPr/>
          </p:nvCxnSpPr>
          <p:spPr>
            <a:xfrm flipV="1">
              <a:off x="9385738" y="1692910"/>
              <a:ext cx="0" cy="4663440"/>
            </a:xfrm>
            <a:prstGeom prst="line">
              <a:avLst/>
            </a:prstGeom>
            <a:ln w="38100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Scenario #1: </a:t>
            </a:r>
            <a:br>
              <a:rPr lang="en-US" sz="4000" dirty="0">
                <a:latin typeface="Berkeley Mono" pitchFamily="49" charset="77"/>
              </a:rPr>
            </a:br>
            <a:r>
              <a:rPr lang="en-US" sz="4000" dirty="0">
                <a:latin typeface="Berkeley Mono" pitchFamily="49" charset="77"/>
              </a:rPr>
              <a:t>Side-impact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378BCA-19D9-B750-54D0-C9D4A184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80"/>
              </a:spcAft>
            </a:pPr>
            <a:r>
              <a:rPr lang="en-US" sz="2400" dirty="0">
                <a:latin typeface="Berkeley Mono" pitchFamily="49" charset="77"/>
              </a:rPr>
              <a:t>The </a:t>
            </a:r>
            <a:r>
              <a:rPr lang="en-US" sz="2400" b="1" dirty="0">
                <a:solidFill>
                  <a:srgbClr val="3367FF"/>
                </a:solidFill>
                <a:latin typeface="Berkeley Mono" pitchFamily="49" charset="77"/>
              </a:rPr>
              <a:t>AV</a:t>
            </a:r>
            <a:r>
              <a:rPr lang="en-US" sz="2400" dirty="0">
                <a:latin typeface="Berkeley Mono" pitchFamily="49" charset="77"/>
              </a:rPr>
              <a:t> and the </a:t>
            </a:r>
            <a:r>
              <a:rPr lang="en-US" sz="2400" b="1" dirty="0">
                <a:solidFill>
                  <a:srgbClr val="FF3B35"/>
                </a:solidFill>
                <a:latin typeface="Berkeley Mono" pitchFamily="49" charset="77"/>
              </a:rPr>
              <a:t>obstacle</a:t>
            </a:r>
            <a:r>
              <a:rPr lang="en-US" sz="2400" dirty="0">
                <a:latin typeface="Berkeley Mono" pitchFamily="49" charset="77"/>
              </a:rPr>
              <a:t> cruising side-by-side.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39336A-0E21-BB38-5A14-E25DD68F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5FDE2-3308-8C08-7FBB-D92FDD54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260" y="4755787"/>
            <a:ext cx="914400" cy="1421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02C18-2F18-F38D-E84D-61B174E22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816" y="4755787"/>
            <a:ext cx="914400" cy="14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905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Scenario #1: </a:t>
            </a:r>
            <a:br>
              <a:rPr lang="en-US" sz="4000" dirty="0">
                <a:latin typeface="Berkeley Mono" pitchFamily="49" charset="77"/>
              </a:rPr>
            </a:br>
            <a:r>
              <a:rPr lang="en-US" sz="4000" dirty="0">
                <a:latin typeface="Berkeley Mono" pitchFamily="49" charset="77"/>
              </a:rPr>
              <a:t>Side-impact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378BCA-19D9-B750-54D0-C9D4A184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173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erkeley Mono" pitchFamily="49" charset="77"/>
              </a:rPr>
              <a:t>The </a:t>
            </a:r>
            <a:r>
              <a:rPr lang="en-US" sz="2400" b="1" dirty="0">
                <a:solidFill>
                  <a:srgbClr val="FF3B35"/>
                </a:solidFill>
                <a:latin typeface="Berkeley Mono" pitchFamily="49" charset="77"/>
              </a:rPr>
              <a:t>obstacle</a:t>
            </a:r>
            <a:r>
              <a:rPr lang="en-US" sz="2400" dirty="0">
                <a:latin typeface="Berkeley Mono" pitchFamily="49" charset="77"/>
              </a:rPr>
              <a:t> forces a lane change.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erkeley Mono" pitchFamily="49" charset="77"/>
              </a:rPr>
              <a:t>The </a:t>
            </a:r>
            <a:r>
              <a:rPr lang="en-US" sz="2400" b="1" dirty="0">
                <a:solidFill>
                  <a:srgbClr val="3367FF"/>
                </a:solidFill>
                <a:latin typeface="Berkeley Mono" pitchFamily="49" charset="77"/>
              </a:rPr>
              <a:t>AV</a:t>
            </a:r>
            <a:r>
              <a:rPr lang="en-US" sz="2400" dirty="0">
                <a:latin typeface="Berkeley Mono" pitchFamily="49" charset="77"/>
              </a:rPr>
              <a:t> has the right-of-way, and the </a:t>
            </a:r>
            <a:r>
              <a:rPr lang="en-US" sz="2400" b="1" dirty="0">
                <a:solidFill>
                  <a:srgbClr val="FF3B35"/>
                </a:solidFill>
                <a:latin typeface="Berkeley Mono" pitchFamily="49" charset="77"/>
              </a:rPr>
              <a:t>obstacle</a:t>
            </a:r>
            <a:r>
              <a:rPr lang="en-US" sz="2400" dirty="0">
                <a:latin typeface="Berkeley Mono" pitchFamily="49" charset="77"/>
              </a:rPr>
              <a:t> is fully responsible. </a:t>
            </a:r>
          </a:p>
          <a:p>
            <a:pPr>
              <a:lnSpc>
                <a:spcPct val="150000"/>
              </a:lnSpc>
            </a:pPr>
            <a:r>
              <a:rPr lang="en-US" sz="2400" b="1" u="sng" dirty="0">
                <a:latin typeface="Berkeley Mono" pitchFamily="49" charset="77"/>
              </a:rPr>
              <a:t>Does Not</a:t>
            </a:r>
            <a:r>
              <a:rPr lang="en-US" sz="2400" dirty="0">
                <a:latin typeface="Berkeley Mono" pitchFamily="49" charset="77"/>
              </a:rPr>
              <a:t> reveal an ADS bug.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erkeley Mono" pitchFamily="49" charset="77"/>
              </a:rPr>
              <a:t>No ADS misbehavior.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39336A-0E21-BB38-5A14-E25DD68F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815626-DC4B-5B08-6D22-98C7C706A0EC}"/>
              </a:ext>
            </a:extLst>
          </p:cNvPr>
          <p:cNvGrpSpPr/>
          <p:nvPr/>
        </p:nvGrpSpPr>
        <p:grpSpPr>
          <a:xfrm>
            <a:off x="8015094" y="1690688"/>
            <a:ext cx="2743200" cy="4665662"/>
            <a:chOff x="8015094" y="1690688"/>
            <a:chExt cx="2743200" cy="46656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91ADBD-1C37-415E-84D3-71F584F4C9FC}"/>
                </a:ext>
              </a:extLst>
            </p:cNvPr>
            <p:cNvSpPr/>
            <p:nvPr/>
          </p:nvSpPr>
          <p:spPr>
            <a:xfrm>
              <a:off x="8015094" y="1690688"/>
              <a:ext cx="2743200" cy="46656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88BB98C-7495-F708-FD69-51EF1408D325}"/>
                </a:ext>
              </a:extLst>
            </p:cNvPr>
            <p:cNvCxnSpPr/>
            <p:nvPr/>
          </p:nvCxnSpPr>
          <p:spPr>
            <a:xfrm flipV="1">
              <a:off x="9385738" y="1692910"/>
              <a:ext cx="0" cy="4663440"/>
            </a:xfrm>
            <a:prstGeom prst="line">
              <a:avLst/>
            </a:prstGeom>
            <a:ln w="38100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FDF859-18CE-D528-2004-530372B52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548" y="2105967"/>
            <a:ext cx="914400" cy="1421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1773FA-75B2-7D10-0D96-3740E8B67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3821">
            <a:off x="9126921" y="2060837"/>
            <a:ext cx="914400" cy="14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0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E408242-709E-D5B6-CFA3-7981F13A9BA6}"/>
              </a:ext>
            </a:extLst>
          </p:cNvPr>
          <p:cNvGrpSpPr/>
          <p:nvPr/>
        </p:nvGrpSpPr>
        <p:grpSpPr>
          <a:xfrm>
            <a:off x="8015094" y="1690688"/>
            <a:ext cx="2743200" cy="4665662"/>
            <a:chOff x="8015094" y="1690688"/>
            <a:chExt cx="2743200" cy="46656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210C74-3309-16DC-6FE5-0A9EE148382B}"/>
                </a:ext>
              </a:extLst>
            </p:cNvPr>
            <p:cNvSpPr/>
            <p:nvPr/>
          </p:nvSpPr>
          <p:spPr>
            <a:xfrm>
              <a:off x="8015094" y="1690688"/>
              <a:ext cx="2743200" cy="46656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42078BD-F3A7-5E36-387A-130BD6B32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5738" y="1692910"/>
              <a:ext cx="0" cy="1355090"/>
            </a:xfrm>
            <a:prstGeom prst="line">
              <a:avLst/>
            </a:prstGeom>
            <a:ln w="38100">
              <a:solidFill>
                <a:schemeClr val="accent4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FADE22-6310-479E-63B3-E17713CA1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5738" y="5001260"/>
              <a:ext cx="0" cy="1355090"/>
            </a:xfrm>
            <a:prstGeom prst="line">
              <a:avLst/>
            </a:prstGeom>
            <a:ln w="38100">
              <a:solidFill>
                <a:schemeClr val="accent4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8B5B7F6-2552-15FA-83A1-A4A49982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erkeley Mono" pitchFamily="49" charset="77"/>
              </a:rPr>
              <a:t>Scenario #2:</a:t>
            </a:r>
            <a:br>
              <a:rPr lang="en-US" sz="4000" dirty="0">
                <a:latin typeface="Berkeley Mono" pitchFamily="49" charset="77"/>
              </a:rPr>
            </a:br>
            <a:r>
              <a:rPr lang="en-US" sz="4000" dirty="0">
                <a:latin typeface="Berkeley Mono" pitchFamily="49" charset="77"/>
              </a:rPr>
              <a:t>Left-turn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378BCA-19D9-B750-54D0-C9D4A184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80"/>
              </a:spcAft>
            </a:pPr>
            <a:r>
              <a:rPr lang="en-US" sz="2400" dirty="0">
                <a:latin typeface="Berkeley Mono" pitchFamily="49" charset="77"/>
              </a:rPr>
              <a:t>The </a:t>
            </a:r>
            <a:r>
              <a:rPr lang="en-US" sz="2400" b="1" dirty="0">
                <a:solidFill>
                  <a:srgbClr val="3367FF"/>
                </a:solidFill>
                <a:latin typeface="Berkeley Mono" pitchFamily="49" charset="77"/>
              </a:rPr>
              <a:t>AV</a:t>
            </a:r>
            <a:r>
              <a:rPr lang="en-US" sz="2400" dirty="0">
                <a:latin typeface="Berkeley Mono" pitchFamily="49" charset="77"/>
              </a:rPr>
              <a:t> and the </a:t>
            </a:r>
            <a:r>
              <a:rPr lang="en-US" sz="2400" b="1" dirty="0">
                <a:solidFill>
                  <a:srgbClr val="FF3B35"/>
                </a:solidFill>
                <a:latin typeface="Berkeley Mono" pitchFamily="49" charset="77"/>
              </a:rPr>
              <a:t>obstacle</a:t>
            </a:r>
            <a:r>
              <a:rPr lang="en-US" sz="2400" dirty="0">
                <a:latin typeface="Berkeley Mono" pitchFamily="49" charset="77"/>
              </a:rPr>
              <a:t> are coming from different directions.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66D4AC-B956-414E-7C38-9944FF72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DAA82-F5B0-7A4D-BD6D-87F97520084F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2A8DC-62EC-4721-C488-E6637ED3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816" y="4515094"/>
            <a:ext cx="914400" cy="1421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279035-1ADF-CB43-193A-89CE32BB2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42260" y="1870075"/>
            <a:ext cx="914400" cy="14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445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8992</TotalTime>
  <Words>1747</Words>
  <Application>Microsoft Macintosh PowerPoint</Application>
  <PresentationFormat>Widescreen</PresentationFormat>
  <Paragraphs>463</Paragraphs>
  <Slides>40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Berkeley Mono</vt:lpstr>
      <vt:lpstr>Calibri Light</vt:lpstr>
      <vt:lpstr>Arial</vt:lpstr>
      <vt:lpstr>Office Theme</vt:lpstr>
      <vt:lpstr>Doppelgänger Testing for Autonomous Driving Software</vt:lpstr>
      <vt:lpstr>PowerPoint Presentation</vt:lpstr>
      <vt:lpstr>Autonomous Driving Software (ADS)</vt:lpstr>
      <vt:lpstr>ADS Testing</vt:lpstr>
      <vt:lpstr>Related Approaches</vt:lpstr>
      <vt:lpstr>PowerPoint Presentation</vt:lpstr>
      <vt:lpstr>Scenario #1:  Side-impact</vt:lpstr>
      <vt:lpstr>Scenario #1:  Side-impact</vt:lpstr>
      <vt:lpstr>Scenario #2: Left-turn</vt:lpstr>
      <vt:lpstr>Scenario #2: Left-turn</vt:lpstr>
      <vt:lpstr>PowerPoint Presentation</vt:lpstr>
      <vt:lpstr>Determining Responsibility Is Hard</vt:lpstr>
      <vt:lpstr>Determining Responsibility Naïve Approach #1: Experts On Call</vt:lpstr>
      <vt:lpstr>Determining Responsibility Naïve Approach #1: Experts On Call</vt:lpstr>
      <vt:lpstr>Determining Responsibility Naïve Approach #2: Improve Obstacle Modeling</vt:lpstr>
      <vt:lpstr>Determining Responsibility Naïve Approach #2: Improve Obstacle Modeling</vt:lpstr>
      <vt:lpstr>Doppelgänger Testing</vt:lpstr>
      <vt:lpstr>Doppelgänger Testing</vt:lpstr>
      <vt:lpstr>Doppelgänger Testing</vt:lpstr>
      <vt:lpstr>DoppelTest</vt:lpstr>
      <vt:lpstr>PowerPoint Presentation</vt:lpstr>
      <vt:lpstr>DoppelTest</vt:lpstr>
      <vt:lpstr>DoppelTest</vt:lpstr>
      <vt:lpstr>DoppelTest</vt:lpstr>
      <vt:lpstr>DoppelTest</vt:lpstr>
      <vt:lpstr>DoppelTest</vt:lpstr>
      <vt:lpstr>DoppelTest</vt:lpstr>
      <vt:lpstr>PowerPoint Presentation</vt:lpstr>
      <vt:lpstr>DoppelTest</vt:lpstr>
      <vt:lpstr>DoppelTest Evaluation</vt:lpstr>
      <vt:lpstr>DoppelTest Evaluation</vt:lpstr>
      <vt:lpstr>DoppelTest Evaluation</vt:lpstr>
      <vt:lpstr>DoppelTest Evaluation</vt:lpstr>
      <vt:lpstr>DoppelTest Evaluation</vt:lpstr>
      <vt:lpstr>DoppelTest Evaluation</vt:lpstr>
      <vt:lpstr>DoppelTest Evaluation</vt:lpstr>
      <vt:lpstr>DoppelTest Evaluation</vt:lpstr>
      <vt:lpstr>DoppelTest Evaluation</vt:lpstr>
      <vt:lpstr>Confirmed bugs and issues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Yuqi Huai</dc:creator>
  <cp:lastModifiedBy>Yuqi Huai</cp:lastModifiedBy>
  <cp:revision>2724</cp:revision>
  <dcterms:created xsi:type="dcterms:W3CDTF">2023-04-26T02:37:57Z</dcterms:created>
  <dcterms:modified xsi:type="dcterms:W3CDTF">2023-05-21T00:35:38Z</dcterms:modified>
</cp:coreProperties>
</file>